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media/audio1.bin" ContentType="audio/unknown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8" r:id="rId4"/>
    <p:sldMasterId id="2147483703" r:id="rId5"/>
    <p:sldMasterId id="2147483718" r:id="rId6"/>
    <p:sldMasterId id="2147483731" r:id="rId7"/>
    <p:sldMasterId id="2147483744" r:id="rId8"/>
    <p:sldMasterId id="2147483757" r:id="rId9"/>
    <p:sldMasterId id="2147483773" r:id="rId10"/>
  </p:sldMasterIdLst>
  <p:notesMasterIdLst>
    <p:notesMasterId r:id="rId33"/>
  </p:notesMasterIdLst>
  <p:sldIdLst>
    <p:sldId id="256" r:id="rId11"/>
    <p:sldId id="281" r:id="rId12"/>
    <p:sldId id="258" r:id="rId13"/>
    <p:sldId id="259" r:id="rId14"/>
    <p:sldId id="263" r:id="rId15"/>
    <p:sldId id="264" r:id="rId16"/>
    <p:sldId id="265" r:id="rId17"/>
    <p:sldId id="266" r:id="rId18"/>
    <p:sldId id="267" r:id="rId19"/>
    <p:sldId id="284" r:id="rId20"/>
    <p:sldId id="268" r:id="rId21"/>
    <p:sldId id="271" r:id="rId22"/>
    <p:sldId id="283" r:id="rId23"/>
    <p:sldId id="270" r:id="rId24"/>
    <p:sldId id="269" r:id="rId25"/>
    <p:sldId id="273" r:id="rId26"/>
    <p:sldId id="274" r:id="rId27"/>
    <p:sldId id="277" r:id="rId28"/>
    <p:sldId id="276" r:id="rId29"/>
    <p:sldId id="275" r:id="rId30"/>
    <p:sldId id="280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7F830-CC64-4E70-BCA7-CCF998E2743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3345D-5A5C-41A3-9AED-BACB786A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6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2059E-BDF8-49A3-ACF0-42054CF1C005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97D058-4F61-46F1-B081-8450482B9EC5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8C7E45-B84F-417F-95FA-7F00455A045E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837DAA-4499-4C8F-9CA3-88F34E02DF27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BB325E-7602-4D25-BD2C-D8F42EA51589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E6D56-054C-4FA8-BC06-0B8BFCB19F52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849D094-4708-4318-93F2-999528FB1517}" type="slidenum">
              <a:rPr 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473C1-74F9-42CB-9296-1ABBA274FA18}" type="slidenum">
              <a:rPr lang="en-US"/>
              <a:pPr/>
              <a:t>12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088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5346-27F1-4389-8D7F-D8B0CF2928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B06D9-CF61-45C4-863F-1DF85B780A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369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3D5D7-0F35-4222-BAD5-20260511B288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849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033D-F489-45A4-BBF6-9A00120205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616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555AA-EEA4-447F-AB2F-1BE3410295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337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229D2-9832-4F13-BA1A-A686207374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947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D028E-A6B3-43BD-A825-FEB3A3B6D6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888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53A90-2262-4AA2-8513-44BFC393EF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447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14C57-5B29-425F-BE89-A66EA5F6E9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485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B5062-8FC8-4EA4-81F4-038948041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74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30246-00F4-4FAE-917A-40C07DAAAC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6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047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C20B1-B706-494D-9946-7C5D526042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034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1B7E-D921-4236-A044-EF51F7B65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495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B49D3-8849-4D9C-AAA4-A2031BEBFD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43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3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E5E9F1F5-0889-46C5-BC96-D99A1A2C6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773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7A375E63-2D7B-4EA6-885E-CA553082F4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900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0BC31AEE-FE20-4558-B437-1A13DA0BCF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397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6FBBE0EF-506F-4DB1-8C97-B9044D91F1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899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838-0BA2-435E-8218-56EF507BB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ED1B-05BA-4352-AABC-DE830AA6C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676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838-0BA2-435E-8218-56EF507BB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ED1B-05BA-4352-AABC-DE830AA6C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200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838-0BA2-435E-8218-56EF507BB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ED1B-05BA-4352-AABC-DE830AA6C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33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51611-88D7-4E52-9447-5D57BCB851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183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838-0BA2-435E-8218-56EF507BB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ED1B-05BA-4352-AABC-DE830AA6C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568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838-0BA2-435E-8218-56EF507BB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ED1B-05BA-4352-AABC-DE830AA6C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555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838-0BA2-435E-8218-56EF507BB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ED1B-05BA-4352-AABC-DE830AA6C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930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838-0BA2-435E-8218-56EF507BB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ED1B-05BA-4352-AABC-DE830AA6C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328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838-0BA2-435E-8218-56EF507BB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ED1B-05BA-4352-AABC-DE830AA6C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540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838-0BA2-435E-8218-56EF507BB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ED1B-05BA-4352-AABC-DE830AA6C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561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838-0BA2-435E-8218-56EF507BB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ED1B-05BA-4352-AABC-DE830AA6C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434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838-0BA2-435E-8218-56EF507BB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ED1B-05BA-4352-AABC-DE830AA6C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019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5000F-0474-4C1A-866A-EB66F5997C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62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BE321-410A-45B5-9DB7-0727C3B775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81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1B034-24CD-4E9B-8B8A-B8D6286770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8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020A2-5F6D-484D-9D1C-81565CAF6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62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47B9F-B239-4798-95B7-7E34D04C75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67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EE909-A018-41F8-9678-B241B6AAC5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01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D4E37-C9D3-4B60-8E63-78A7096C62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58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46795-5B02-40AE-B21F-3C6D86C939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9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54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E3DF8-10B4-4EA3-9760-39A5AB0685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26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279F3-0DFE-4112-B668-E98196BA29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9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C2A8A-13D2-48B3-812F-A311C6F0CA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67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84C12FE9-658D-4BCB-A805-5216D43E26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41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8A4C2-8FFC-4C88-9C07-4BD981BFA8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09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697B-DA39-4E18-90E6-2592E2F64F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27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BFCB-DDBF-4A23-B004-3DDFF0D61C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66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3E1E4-2FCE-41BD-BDB1-795B63269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4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FF60C-4164-4735-8E4C-1F5F88208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06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F0C52-BB77-4538-962F-A57CA69E6B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2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33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EA35-8AF9-465B-A173-CD8671B3CA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92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B3816-38A5-4E2C-B367-67114574D6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47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6C550-485B-4765-A3F5-77056444BC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76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79BA9-FE95-44BD-BAC9-C1C64E500E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78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ACCD4-7944-4AEC-9903-3DB991B70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9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ABB21-D568-4697-9E7B-D04CD961A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91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4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4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819C6-FAFF-4433-9B2A-C55EA8C742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32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6" y="214318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9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9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9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4444B-C5D2-43E1-B0CC-7FA13379B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12634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8A4C2-8FFC-4C88-9C07-4BD981BFA8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15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697B-DA39-4E18-90E6-2592E2F64F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4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53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BFCB-DDBF-4A23-B004-3DDFF0D61C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2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3E1E4-2FCE-41BD-BDB1-795B63269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55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FF60C-4164-4735-8E4C-1F5F88208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09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F0C52-BB77-4538-962F-A57CA69E6B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08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EA35-8AF9-465B-A173-CD8671B3CA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20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B3816-38A5-4E2C-B367-67114574D6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05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6C550-485B-4765-A3F5-77056444BC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688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79BA9-FE95-44BD-BAC9-C1C64E500E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2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ACCD4-7944-4AEC-9903-3DB991B70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28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ABB21-D568-4697-9E7B-D04CD961A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1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94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4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4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819C6-FAFF-4433-9B2A-C55EA8C742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14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6" y="214318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9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9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9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4444B-C5D2-43E1-B0CC-7FA13379B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3180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8A4C2-8FFC-4C88-9C07-4BD981BFA8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27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697B-DA39-4E18-90E6-2592E2F64F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245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BFCB-DDBF-4A23-B004-3DDFF0D61C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22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3E1E4-2FCE-41BD-BDB1-795B63269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976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FF60C-4164-4735-8E4C-1F5F88208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63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F0C52-BB77-4538-962F-A57CA69E6B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483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EA35-8AF9-465B-A173-CD8671B3CA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542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B3816-38A5-4E2C-B367-67114574D6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8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55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6C550-485B-4765-A3F5-77056444BC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94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79BA9-FE95-44BD-BAC9-C1C64E500E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72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ACCD4-7944-4AEC-9903-3DB991B70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209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ABB21-D568-4697-9E7B-D04CD961A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548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4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4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819C6-FAFF-4433-9B2A-C55EA8C742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690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6" y="214318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9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9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9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4444B-C5D2-43E1-B0CC-7FA13379B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30851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51611-88D7-4E52-9447-5D57BCB851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340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BE321-410A-45B5-9DB7-0727C3B775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884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1B034-24CD-4E9B-8B8A-B8D6286770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119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020A2-5F6D-484D-9D1C-81565CAF6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03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47B9F-B239-4798-95B7-7E34D04C75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75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EE909-A018-41F8-9678-B241B6AAC5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686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D4E37-C9D3-4B60-8E63-78A7096C62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758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46795-5B02-40AE-B21F-3C6D86C939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859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E3DF8-10B4-4EA3-9760-39A5AB0685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499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279F3-0DFE-4112-B668-E98196BA29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150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C2A8A-13D2-48B3-812F-A311C6F0CA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30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84C12FE9-658D-4BCB-A805-5216D43E26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935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3B797-7B59-4DE3-90B3-DB745ABD88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11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93F2B-9F8F-4B23-8377-E203148170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2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766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5F059-7AEF-4452-8360-07B7FF88B1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104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3C389-93D5-4480-A012-75D89B8828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626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88EA-C4C7-4404-85DF-1B7B2188F2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736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D5AB0-B073-4C82-9E0D-8C40FD03C4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451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07796-4457-4DC1-AE04-AB05B08C78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011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6D770-72D3-4139-A5A4-3C1557B232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399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273B0-B5A8-4D97-85E5-06278B0547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665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F9929-5B37-4B4D-AE88-AE03C37315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876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A3ED9-374B-4887-881B-DD42530D4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174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455794EC-85CE-4358-AB0C-A01C04988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8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4239-B827-40F8-AF3B-69BD31781F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2D9-B5A0-4B85-B64D-F7CB9133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324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FAE3B-E943-481B-9989-449436C0C9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6A0E-4D45-428A-8C2F-C43EC98CB4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149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20D0-BC07-4605-AAA7-B354E2E5C7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FBD8-07C8-4725-8EEF-EC2120B162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812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DA09-EFC5-4662-8979-FC48792070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14DB-2026-491C-BA92-19A7CC67F0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039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1973-4CA3-4B91-BD6E-5BF92B3874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E5DBA-8C97-4F50-B0C1-9C8ED06DF4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998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8929-B8D0-447F-AE97-FE469C39E2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4B0E-2A32-49A6-BCCC-906C36129B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228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CEF4-9373-48F0-845A-5E3A4E2DC2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5A4C0-35E2-4596-A0B8-6A0DFAEED3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666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3A58-D47A-4E16-8F42-31EDFC39BF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F9E25-B4D9-49D4-90AC-6498F43245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721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F465D-6FF5-474F-8D83-1017690DC2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8A40B-CA23-4236-B47A-F5578DDF2B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972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2EBA-0D7E-453E-8C2B-054A2675A8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6D29-5E47-4547-B8A0-DE2067C79B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157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79C6-CB61-4FC5-80F6-534DC550B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0CF57-752F-48EF-9993-3F2A9814F2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3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4239-B827-40F8-AF3B-69BD31781F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32D9-B5A0-4B85-B64D-F7CB9133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9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F4838-0BA2-435E-8218-56EF507BB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3ED1B-05BA-4352-AABC-DE830AA6CE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8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EDD91F-52F1-45BF-B22A-7A8D160FB11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7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B91A2-24A8-458C-8D65-9E61D64902E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6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B91A2-24A8-458C-8D65-9E61D64902E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4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B91A2-24A8-458C-8D65-9E61D64902E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0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EDD91F-52F1-45BF-B22A-7A8D160FB11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1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BB51D1-9D80-4127-87B7-6CD1525AAD0C}" type="slidenum">
              <a:rPr 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3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551881-A371-497D-9863-63539E0794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5B749A-1ED4-4227-A83E-2826BEFC19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7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F7005A-2278-4376-9ECA-44CB50D1D4A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0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72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bin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38.wmf"/><Relationship Id="rId26" Type="http://schemas.openxmlformats.org/officeDocument/2006/relationships/image" Target="../media/image42.wmf"/><Relationship Id="rId3" Type="http://schemas.openxmlformats.org/officeDocument/2006/relationships/image" Target="../media/image43.png"/><Relationship Id="rId21" Type="http://schemas.openxmlformats.org/officeDocument/2006/relationships/oleObject" Target="../embeddings/oleObject42.bin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6.bin"/><Relationship Id="rId17" Type="http://schemas.openxmlformats.org/officeDocument/2006/relationships/oleObject" Target="../embeddings/oleObject40.bin"/><Relationship Id="rId25" Type="http://schemas.openxmlformats.org/officeDocument/2006/relationships/oleObject" Target="../embeddings/oleObject44.bin"/><Relationship Id="rId2" Type="http://schemas.openxmlformats.org/officeDocument/2006/relationships/slideLayout" Target="../slideLayouts/slideLayout72.xml"/><Relationship Id="rId16" Type="http://schemas.openxmlformats.org/officeDocument/2006/relationships/oleObject" Target="../embeddings/oleObject39.bin"/><Relationship Id="rId20" Type="http://schemas.openxmlformats.org/officeDocument/2006/relationships/image" Target="../media/image39.wmf"/><Relationship Id="rId29" Type="http://schemas.openxmlformats.org/officeDocument/2006/relationships/oleObject" Target="../embeddings/oleObject47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6.wmf"/><Relationship Id="rId24" Type="http://schemas.openxmlformats.org/officeDocument/2006/relationships/image" Target="../media/image41.wmf"/><Relationship Id="rId5" Type="http://schemas.openxmlformats.org/officeDocument/2006/relationships/image" Target="../media/image34.wmf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3.bin"/><Relationship Id="rId28" Type="http://schemas.openxmlformats.org/officeDocument/2006/relationships/oleObject" Target="../embeddings/oleObject46.bin"/><Relationship Id="rId10" Type="http://schemas.openxmlformats.org/officeDocument/2006/relationships/oleObject" Target="../embeddings/oleObject35.bin"/><Relationship Id="rId19" Type="http://schemas.openxmlformats.org/officeDocument/2006/relationships/oleObject" Target="../embeddings/oleObject41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7.wmf"/><Relationship Id="rId22" Type="http://schemas.openxmlformats.org/officeDocument/2006/relationships/image" Target="../media/image40.wmf"/><Relationship Id="rId27" Type="http://schemas.openxmlformats.org/officeDocument/2006/relationships/oleObject" Target="../embeddings/oleObject45.bin"/><Relationship Id="rId30" Type="http://schemas.openxmlformats.org/officeDocument/2006/relationships/oleObject" Target="../embeddings/oleObject4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4.png"/><Relationship Id="rId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50.bin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oleObject" Target="../embeddings/oleObject52.bin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bin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3.xml"/><Relationship Id="rId5" Type="http://schemas.openxmlformats.org/officeDocument/2006/relationships/slide" Target="slide12.xml"/><Relationship Id="rId4" Type="http://schemas.openxmlformats.org/officeDocument/2006/relationships/image" Target="../media/image6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58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0" y="152400"/>
            <a:ext cx="5029200" cy="762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14400"/>
            <a:ext cx="7315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Nêu định nghĩa hai tam giác đồng dạng?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400" y="1295406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 </a:t>
            </a:r>
            <a:r>
              <a:rPr lang="en-US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nghĩa. </a:t>
            </a: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 A’B’C’ đồng dạng với tam giác ABC nếu: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7977"/>
              </p:ext>
            </p:extLst>
          </p:nvPr>
        </p:nvGraphicFramePr>
        <p:xfrm>
          <a:off x="946150" y="2514600"/>
          <a:ext cx="31702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3" imgW="1358310" imgH="241195" progId="Equation.DSMT4">
                  <p:embed/>
                </p:oleObj>
              </mc:Choice>
              <mc:Fallback>
                <p:oleObj name="Equation" r:id="rId3" imgW="1358310" imgH="24119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2514600"/>
                        <a:ext cx="317023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823061"/>
              </p:ext>
            </p:extLst>
          </p:nvPr>
        </p:nvGraphicFramePr>
        <p:xfrm>
          <a:off x="762000" y="3200406"/>
          <a:ext cx="34290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5" imgW="1269449" imgH="393529" progId="Equation.3">
                  <p:embed/>
                </p:oleObj>
              </mc:Choice>
              <mc:Fallback>
                <p:oleObj name="Equation" r:id="rId5" imgW="1269449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6"/>
                        <a:ext cx="34290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76209" y="4223793"/>
            <a:ext cx="4038289" cy="2421383"/>
            <a:chOff x="144" y="2928"/>
            <a:chExt cx="2335" cy="1162"/>
          </a:xfrm>
        </p:grpSpPr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144" y="2928"/>
              <a:ext cx="1366" cy="1059"/>
              <a:chOff x="472" y="6137"/>
              <a:chExt cx="2451" cy="1680"/>
            </a:xfrm>
          </p:grpSpPr>
          <p:grpSp>
            <p:nvGrpSpPr>
              <p:cNvPr id="27" name="Group 16"/>
              <p:cNvGrpSpPr>
                <a:grpSpLocks/>
              </p:cNvGrpSpPr>
              <p:nvPr/>
            </p:nvGrpSpPr>
            <p:grpSpPr bwMode="auto">
              <a:xfrm>
                <a:off x="807" y="6496"/>
                <a:ext cx="1593" cy="833"/>
                <a:chOff x="2784" y="3120"/>
                <a:chExt cx="1584" cy="624"/>
              </a:xfrm>
            </p:grpSpPr>
            <p:sp>
              <p:nvSpPr>
                <p:cNvPr id="32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784" y="3120"/>
                  <a:ext cx="480" cy="624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8"/>
                <p:cNvSpPr>
                  <a:spLocks noChangeShapeType="1"/>
                </p:cNvSpPr>
                <p:nvPr/>
              </p:nvSpPr>
              <p:spPr bwMode="auto">
                <a:xfrm>
                  <a:off x="3264" y="3120"/>
                  <a:ext cx="1104" cy="624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19"/>
                <p:cNvSpPr>
                  <a:spLocks noChangeShapeType="1"/>
                </p:cNvSpPr>
                <p:nvPr/>
              </p:nvSpPr>
              <p:spPr bwMode="auto">
                <a:xfrm>
                  <a:off x="2784" y="3744"/>
                  <a:ext cx="1584" cy="0"/>
                </a:xfrm>
                <a:prstGeom prst="line">
                  <a:avLst/>
                </a:prstGeom>
                <a:noFill/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20"/>
              <p:cNvGrpSpPr>
                <a:grpSpLocks/>
              </p:cNvGrpSpPr>
              <p:nvPr/>
            </p:nvGrpSpPr>
            <p:grpSpPr bwMode="auto">
              <a:xfrm>
                <a:off x="472" y="6137"/>
                <a:ext cx="2451" cy="1680"/>
                <a:chOff x="472" y="6137"/>
                <a:chExt cx="2451" cy="1680"/>
              </a:xfrm>
            </p:grpSpPr>
            <p:sp>
              <p:nvSpPr>
                <p:cNvPr id="2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34" y="6137"/>
                  <a:ext cx="9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2400" smtClean="0"/>
                    <a:t> </a:t>
                  </a:r>
                  <a:r>
                    <a:rPr lang="en-US" sz="2400" b="1">
                      <a:latin typeface="Times New Roman" pitchFamily="18" charset="0"/>
                    </a:rPr>
                    <a:t>A</a:t>
                  </a:r>
                  <a:endParaRPr lang="en-US" sz="3600" b="1">
                    <a:latin typeface="Times New Roman" pitchFamily="18" charset="0"/>
                  </a:endParaRPr>
                </a:p>
              </p:txBody>
            </p:sp>
            <p:sp>
              <p:nvSpPr>
                <p:cNvPr id="3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72" y="7277"/>
                  <a:ext cx="9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2400" b="1">
                      <a:latin typeface="Times New Roman" pitchFamily="18" charset="0"/>
                    </a:rPr>
                    <a:t>B</a:t>
                  </a:r>
                  <a:endParaRPr lang="en-US" sz="3600" b="1">
                    <a:latin typeface="Times New Roman" pitchFamily="18" charset="0"/>
                  </a:endParaRPr>
                </a:p>
              </p:txBody>
            </p:sp>
            <p:sp>
              <p:nvSpPr>
                <p:cNvPr id="3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023" y="7276"/>
                  <a:ext cx="9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2400" b="1" smtClean="0">
                      <a:latin typeface="Times New Roman" pitchFamily="18" charset="0"/>
                    </a:rPr>
                    <a:t>C</a:t>
                  </a:r>
                  <a:endParaRPr lang="en-US" sz="3600" b="1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1358" y="3420"/>
              <a:ext cx="864" cy="486"/>
              <a:chOff x="2323" y="1430"/>
              <a:chExt cx="864" cy="486"/>
            </a:xfrm>
          </p:grpSpPr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2786" y="1430"/>
                <a:ext cx="401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/>
                  <a:t>   </a:t>
                </a:r>
                <a:endParaRPr lang="en-US"/>
              </a:p>
            </p:txBody>
          </p:sp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2323" y="1451"/>
                <a:ext cx="401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/>
                  <a:t>   </a:t>
                </a:r>
                <a:endParaRPr lang="en-US"/>
              </a:p>
            </p:txBody>
          </p:sp>
          <p:sp>
            <p:nvSpPr>
              <p:cNvPr id="26" name="Text Box 27"/>
              <p:cNvSpPr txBox="1">
                <a:spLocks noChangeArrowheads="1"/>
              </p:cNvSpPr>
              <p:nvPr/>
            </p:nvSpPr>
            <p:spPr bwMode="auto">
              <a:xfrm>
                <a:off x="2643" y="1689"/>
                <a:ext cx="401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1336" y="3166"/>
              <a:ext cx="1143" cy="712"/>
              <a:chOff x="2537" y="6497"/>
              <a:chExt cx="2052" cy="1130"/>
            </a:xfrm>
          </p:grpSpPr>
          <p:grpSp>
            <p:nvGrpSpPr>
              <p:cNvPr id="16" name="Group 29"/>
              <p:cNvGrpSpPr>
                <a:grpSpLocks/>
              </p:cNvGrpSpPr>
              <p:nvPr/>
            </p:nvGrpSpPr>
            <p:grpSpPr bwMode="auto">
              <a:xfrm>
                <a:off x="2865" y="6839"/>
                <a:ext cx="1078" cy="473"/>
                <a:chOff x="2784" y="3120"/>
                <a:chExt cx="1584" cy="624"/>
              </a:xfrm>
            </p:grpSpPr>
            <p:sp>
              <p:nvSpPr>
                <p:cNvPr id="2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784" y="3120"/>
                  <a:ext cx="480" cy="624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31"/>
                <p:cNvSpPr>
                  <a:spLocks noChangeShapeType="1"/>
                </p:cNvSpPr>
                <p:nvPr/>
              </p:nvSpPr>
              <p:spPr bwMode="auto">
                <a:xfrm>
                  <a:off x="3264" y="3120"/>
                  <a:ext cx="1104" cy="624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32"/>
                <p:cNvSpPr>
                  <a:spLocks noChangeShapeType="1"/>
                </p:cNvSpPr>
                <p:nvPr/>
              </p:nvSpPr>
              <p:spPr bwMode="auto">
                <a:xfrm>
                  <a:off x="2784" y="3744"/>
                  <a:ext cx="1584" cy="0"/>
                </a:xfrm>
                <a:prstGeom prst="line">
                  <a:avLst/>
                </a:prstGeom>
                <a:noFill/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33"/>
              <p:cNvGrpSpPr>
                <a:grpSpLocks/>
              </p:cNvGrpSpPr>
              <p:nvPr/>
            </p:nvGrpSpPr>
            <p:grpSpPr bwMode="auto">
              <a:xfrm>
                <a:off x="2537" y="6497"/>
                <a:ext cx="2052" cy="1130"/>
                <a:chOff x="2537" y="6497"/>
                <a:chExt cx="2052" cy="1130"/>
              </a:xfrm>
            </p:grpSpPr>
            <p:sp>
              <p:nvSpPr>
                <p:cNvPr id="1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880" y="6497"/>
                  <a:ext cx="720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2000"/>
                    <a:t>  </a:t>
                  </a:r>
                  <a:r>
                    <a:rPr lang="en-US" sz="2000" b="1">
                      <a:latin typeface="Times New Roman" pitchFamily="18" charset="0"/>
                    </a:rPr>
                    <a:t>A’</a:t>
                  </a:r>
                </a:p>
              </p:txBody>
            </p:sp>
            <p:sp>
              <p:nvSpPr>
                <p:cNvPr id="1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537" y="7267"/>
                  <a:ext cx="720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2000"/>
                    <a:t> </a:t>
                  </a:r>
                  <a:r>
                    <a:rPr lang="en-US" sz="2000" b="1">
                      <a:latin typeface="Times New Roman" pitchFamily="18" charset="0"/>
                    </a:rPr>
                    <a:t>B’</a:t>
                  </a:r>
                </a:p>
              </p:txBody>
            </p:sp>
            <p:sp>
              <p:nvSpPr>
                <p:cNvPr id="20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869" y="7197"/>
                  <a:ext cx="720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2000" b="1" smtClean="0">
                      <a:latin typeface="Times New Roman" pitchFamily="18" charset="0"/>
                    </a:rPr>
                    <a:t>C</a:t>
                  </a:r>
                  <a:r>
                    <a:rPr lang="en-US" sz="2000" b="1">
                      <a:latin typeface="Times New Roman" pitchFamily="18" charset="0"/>
                    </a:rPr>
                    <a:t>’</a:t>
                  </a:r>
                </a:p>
              </p:txBody>
            </p:sp>
          </p:grpSp>
        </p:grpSp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256" y="3303"/>
              <a:ext cx="40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/>
                <a:t>  </a:t>
              </a:r>
              <a:endParaRPr lang="en-US"/>
            </a:p>
          </p:txBody>
        </p:sp>
        <p:sp>
          <p:nvSpPr>
            <p:cNvPr id="14" name="Text Box 38"/>
            <p:cNvSpPr txBox="1">
              <a:spLocks noChangeArrowheads="1"/>
            </p:cNvSpPr>
            <p:nvPr/>
          </p:nvSpPr>
          <p:spPr bwMode="auto">
            <a:xfrm>
              <a:off x="855" y="3282"/>
              <a:ext cx="40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/>
                <a:t>   </a:t>
              </a:r>
              <a:endParaRPr lang="en-US"/>
            </a:p>
          </p:txBody>
        </p:sp>
        <p:sp>
          <p:nvSpPr>
            <p:cNvPr id="15" name="Text Box 39"/>
            <p:cNvSpPr txBox="1">
              <a:spLocks noChangeArrowheads="1"/>
            </p:cNvSpPr>
            <p:nvPr/>
          </p:nvSpPr>
          <p:spPr bwMode="auto">
            <a:xfrm>
              <a:off x="981" y="3863"/>
              <a:ext cx="70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 b="1">
                  <a:latin typeface="Times New Roman" pitchFamily="18" charset="0"/>
                </a:rPr>
                <a:t>Hình 1</a:t>
              </a:r>
              <a:endParaRPr lang="en-US" sz="3600" b="1">
                <a:latin typeface="Times New Roman" pitchFamily="18" charset="0"/>
              </a:endParaRPr>
            </a:p>
          </p:txBody>
        </p:sp>
      </p:grp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4419600" y="1828800"/>
            <a:ext cx="4724400" cy="1219200"/>
          </a:xfrm>
          <a:prstGeom prst="wedgeEllipseCallout">
            <a:avLst>
              <a:gd name="adj1" fmla="val -55599"/>
              <a:gd name="adj2" fmla="val 23839"/>
            </a:avLst>
          </a:prstGeom>
          <a:solidFill>
            <a:srgbClr val="FFFF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 tương ứng bằng nhau.</a:t>
            </a: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4343400" y="3048000"/>
            <a:ext cx="4648200" cy="1219200"/>
          </a:xfrm>
          <a:prstGeom prst="wedgeEllipseCallout">
            <a:avLst>
              <a:gd name="adj1" fmla="val -53921"/>
              <a:gd name="adj2" fmla="val 1580"/>
            </a:avLst>
          </a:prstGeom>
          <a:solidFill>
            <a:srgbClr val="FFFF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cặp cạnh tương ứng tỉ lệ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76200" y="2600980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Tam giác A’B’C’ và tam giác ABC có</a:t>
            </a: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>
            <a:off x="3670018" y="4267201"/>
            <a:ext cx="5550182" cy="2377971"/>
          </a:xfrm>
          <a:prstGeom prst="cloudCallout">
            <a:avLst>
              <a:gd name="adj1" fmla="val -55558"/>
              <a:gd name="adj2" fmla="val 46643"/>
            </a:avLst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 hai tam  giác chỉ có các cặp cạnh tương ứng tỉ lệ với nhau thì chúng có đồng dạng với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MS Song" pitchFamily="49" charset="-122"/>
                <a:cs typeface="Times New Roman" pitchFamily="18" charset="0"/>
              </a:rPr>
              <a:t> nhau  không ?</a:t>
            </a: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2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/>
      <p:bldP spid="6" grpId="1"/>
      <p:bldP spid="35" grpId="0" animBg="1"/>
      <p:bldP spid="35" grpId="1" animBg="1"/>
      <p:bldP spid="36" grpId="0" animBg="1"/>
      <p:bldP spid="37" grpId="0"/>
      <p:bldP spid="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12"/>
              <p:cNvSpPr txBox="1">
                <a:spLocks noChangeArrowheads="1"/>
              </p:cNvSpPr>
              <p:nvPr/>
            </p:nvSpPr>
            <p:spPr bwMode="auto">
              <a:xfrm>
                <a:off x="76200" y="622518"/>
                <a:ext cx="9067800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u="sng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Bài 29 -SGK/74</a:t>
                </a:r>
                <a:r>
                  <a:rPr lang="en-US" sz="280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𝐴𝐵𝐶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à ∆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như hình sau:</a:t>
                </a:r>
                <a:r>
                  <a:rPr lang="en-US" sz="2800" u="sng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u="sng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 eaLnBrk="0" fontAlgn="base" hangingPunct="0">
                  <a:spcBef>
                    <a:spcPct val="50000"/>
                  </a:spcBef>
                  <a:spcAft>
                    <a:spcPct val="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𝐴𝐵𝐶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𝑣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à ∆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có đồng dạng với nhau không? Vì sao?</a:t>
                </a:r>
              </a:p>
              <a:p>
                <a:pPr marL="514350" indent="-514350" eaLnBrk="0" fontAlgn="base" hangingPunct="0">
                  <a:spcBef>
                    <a:spcPct val="50000"/>
                  </a:spcBef>
                  <a:spcAft>
                    <a:spcPct val="0"/>
                  </a:spcAft>
                  <a:buAutoNum type="alphaLcParenR"/>
                </a:pP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Tính tỉ số chu vi của hai tam giác đó. </a:t>
                </a: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622518"/>
                <a:ext cx="9067800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412" t="-3356" r="-336" b="-83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373082" y="2514600"/>
            <a:ext cx="6475518" cy="2284394"/>
            <a:chOff x="516" y="388"/>
            <a:chExt cx="5085" cy="1623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516" y="388"/>
              <a:ext cx="2459" cy="1623"/>
              <a:chOff x="1306" y="1019"/>
              <a:chExt cx="2459" cy="1623"/>
            </a:xfrm>
          </p:grpSpPr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H="1">
                <a:off x="1555" y="1389"/>
                <a:ext cx="454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2009" y="1389"/>
                <a:ext cx="1587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>
                <a:off x="1555" y="2296"/>
                <a:ext cx="20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25"/>
              <p:cNvSpPr txBox="1">
                <a:spLocks noChangeArrowheads="1"/>
              </p:cNvSpPr>
              <p:nvPr/>
            </p:nvSpPr>
            <p:spPr bwMode="auto">
              <a:xfrm>
                <a:off x="1964" y="1019"/>
                <a:ext cx="27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8" name="Text Box 26"/>
              <p:cNvSpPr txBox="1">
                <a:spLocks noChangeArrowheads="1"/>
              </p:cNvSpPr>
              <p:nvPr/>
            </p:nvSpPr>
            <p:spPr bwMode="auto">
              <a:xfrm>
                <a:off x="1306" y="2172"/>
                <a:ext cx="226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19" name="Text Box 27"/>
              <p:cNvSpPr txBox="1">
                <a:spLocks noChangeArrowheads="1"/>
              </p:cNvSpPr>
              <p:nvPr/>
            </p:nvSpPr>
            <p:spPr bwMode="auto">
              <a:xfrm>
                <a:off x="3572" y="2172"/>
                <a:ext cx="19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20" name="Text Box 28"/>
              <p:cNvSpPr txBox="1">
                <a:spLocks noChangeArrowheads="1"/>
              </p:cNvSpPr>
              <p:nvPr/>
            </p:nvSpPr>
            <p:spPr bwMode="auto">
              <a:xfrm>
                <a:off x="1486" y="1615"/>
                <a:ext cx="27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21" name="Text Box 29"/>
              <p:cNvSpPr txBox="1">
                <a:spLocks noChangeArrowheads="1"/>
              </p:cNvSpPr>
              <p:nvPr/>
            </p:nvSpPr>
            <p:spPr bwMode="auto">
              <a:xfrm>
                <a:off x="2758" y="1507"/>
                <a:ext cx="498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22" name="Text Box 30"/>
              <p:cNvSpPr txBox="1">
                <a:spLocks noChangeArrowheads="1"/>
              </p:cNvSpPr>
              <p:nvPr/>
            </p:nvSpPr>
            <p:spPr bwMode="auto">
              <a:xfrm>
                <a:off x="2508" y="2270"/>
                <a:ext cx="635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3747" y="605"/>
              <a:ext cx="1854" cy="1353"/>
              <a:chOff x="2976" y="1427"/>
              <a:chExt cx="1854" cy="1353"/>
            </a:xfrm>
          </p:grpSpPr>
          <p:sp>
            <p:nvSpPr>
              <p:cNvPr id="6" name="Line 32"/>
              <p:cNvSpPr>
                <a:spLocks noChangeShapeType="1"/>
              </p:cNvSpPr>
              <p:nvPr/>
            </p:nvSpPr>
            <p:spPr bwMode="auto">
              <a:xfrm flipH="1">
                <a:off x="3243" y="1797"/>
                <a:ext cx="272" cy="6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Line 33"/>
              <p:cNvSpPr>
                <a:spLocks noChangeShapeType="1"/>
              </p:cNvSpPr>
              <p:nvPr/>
            </p:nvSpPr>
            <p:spPr bwMode="auto">
              <a:xfrm>
                <a:off x="3515" y="1797"/>
                <a:ext cx="1089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Line 34"/>
              <p:cNvSpPr>
                <a:spLocks noChangeShapeType="1"/>
              </p:cNvSpPr>
              <p:nvPr/>
            </p:nvSpPr>
            <p:spPr bwMode="auto">
              <a:xfrm>
                <a:off x="3243" y="2428"/>
                <a:ext cx="1361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 Box 35"/>
              <p:cNvSpPr txBox="1">
                <a:spLocks noChangeArrowheads="1"/>
              </p:cNvSpPr>
              <p:nvPr/>
            </p:nvSpPr>
            <p:spPr bwMode="auto">
              <a:xfrm>
                <a:off x="3413" y="1427"/>
                <a:ext cx="511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b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’</a:t>
                </a:r>
                <a:endPara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 Box 36"/>
              <p:cNvSpPr txBox="1">
                <a:spLocks noChangeArrowheads="1"/>
              </p:cNvSpPr>
              <p:nvPr/>
            </p:nvSpPr>
            <p:spPr bwMode="auto">
              <a:xfrm>
                <a:off x="2976" y="2408"/>
                <a:ext cx="69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800" b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’</a:t>
                </a:r>
                <a:endPara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37"/>
              <p:cNvSpPr txBox="1">
                <a:spLocks noChangeArrowheads="1"/>
              </p:cNvSpPr>
              <p:nvPr/>
            </p:nvSpPr>
            <p:spPr bwMode="auto">
              <a:xfrm>
                <a:off x="4352" y="2408"/>
                <a:ext cx="478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’</a:t>
                </a:r>
                <a:endPara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38"/>
              <p:cNvSpPr txBox="1">
                <a:spLocks noChangeArrowheads="1"/>
              </p:cNvSpPr>
              <p:nvPr/>
            </p:nvSpPr>
            <p:spPr bwMode="auto">
              <a:xfrm>
                <a:off x="2976" y="1860"/>
                <a:ext cx="40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13" name="Text Box 39"/>
              <p:cNvSpPr txBox="1">
                <a:spLocks noChangeArrowheads="1"/>
              </p:cNvSpPr>
              <p:nvPr/>
            </p:nvSpPr>
            <p:spPr bwMode="auto">
              <a:xfrm>
                <a:off x="3834" y="2405"/>
                <a:ext cx="407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</p:grpSp>
      </p:grp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6553200" y="3285174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68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2"/>
          <p:cNvSpPr txBox="1">
            <a:spLocks noChangeArrowheads="1"/>
          </p:cNvSpPr>
          <p:nvPr/>
        </p:nvSpPr>
        <p:spPr bwMode="auto">
          <a:xfrm>
            <a:off x="76200" y="76208"/>
            <a:ext cx="2667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 29 -</a:t>
            </a:r>
            <a:r>
              <a:rPr lang="en-US" sz="2800" u="sng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SGK/74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685800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Lập tỉ số: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76200" y="388620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Ta có: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485900" y="3886200"/>
            <a:ext cx="552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 chất dãy tỉ số bằng nhau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04800" y="5562605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Nhận xét: Tỉ số chu vi của hai tam giác đồng dạng bằng tỉ số đồng dạng của hai tam giác đó.</a:t>
            </a:r>
          </a:p>
        </p:txBody>
      </p:sp>
      <p:graphicFrame>
        <p:nvGraphicFramePr>
          <p:cNvPr id="44045" name="Object 1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08021736"/>
              </p:ext>
            </p:extLst>
          </p:nvPr>
        </p:nvGraphicFramePr>
        <p:xfrm>
          <a:off x="304800" y="1930406"/>
          <a:ext cx="15240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Equation" r:id="rId4" imgW="850680" imgH="393480" progId="Equation.DSMT4">
                  <p:embed/>
                </p:oleObj>
              </mc:Choice>
              <mc:Fallback>
                <p:oleObj name="Equation" r:id="rId4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30406"/>
                        <a:ext cx="15240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785" name="Group 20"/>
          <p:cNvGrpSpPr>
            <a:grpSpLocks/>
          </p:cNvGrpSpPr>
          <p:nvPr/>
        </p:nvGrpSpPr>
        <p:grpSpPr bwMode="auto">
          <a:xfrm>
            <a:off x="2590800" y="75769"/>
            <a:ext cx="6475518" cy="2284394"/>
            <a:chOff x="516" y="388"/>
            <a:chExt cx="5085" cy="1623"/>
          </a:xfrm>
        </p:grpSpPr>
        <p:grpSp>
          <p:nvGrpSpPr>
            <p:cNvPr id="75786" name="Group 21"/>
            <p:cNvGrpSpPr>
              <a:grpSpLocks/>
            </p:cNvGrpSpPr>
            <p:nvPr/>
          </p:nvGrpSpPr>
          <p:grpSpPr bwMode="auto">
            <a:xfrm>
              <a:off x="516" y="388"/>
              <a:ext cx="2459" cy="1623"/>
              <a:chOff x="1306" y="1019"/>
              <a:chExt cx="2459" cy="1623"/>
            </a:xfrm>
          </p:grpSpPr>
          <p:sp>
            <p:nvSpPr>
              <p:cNvPr id="75787" name="Line 22"/>
              <p:cNvSpPr>
                <a:spLocks noChangeShapeType="1"/>
              </p:cNvSpPr>
              <p:nvPr/>
            </p:nvSpPr>
            <p:spPr bwMode="auto">
              <a:xfrm flipH="1">
                <a:off x="1555" y="1389"/>
                <a:ext cx="454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788" name="Line 23"/>
              <p:cNvSpPr>
                <a:spLocks noChangeShapeType="1"/>
              </p:cNvSpPr>
              <p:nvPr/>
            </p:nvSpPr>
            <p:spPr bwMode="auto">
              <a:xfrm>
                <a:off x="2009" y="1389"/>
                <a:ext cx="1587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789" name="Line 24"/>
              <p:cNvSpPr>
                <a:spLocks noChangeShapeType="1"/>
              </p:cNvSpPr>
              <p:nvPr/>
            </p:nvSpPr>
            <p:spPr bwMode="auto">
              <a:xfrm>
                <a:off x="1555" y="2296"/>
                <a:ext cx="20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790" name="Text Box 25"/>
              <p:cNvSpPr txBox="1">
                <a:spLocks noChangeArrowheads="1"/>
              </p:cNvSpPr>
              <p:nvPr/>
            </p:nvSpPr>
            <p:spPr bwMode="auto">
              <a:xfrm>
                <a:off x="1964" y="1019"/>
                <a:ext cx="27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75791" name="Text Box 26"/>
              <p:cNvSpPr txBox="1">
                <a:spLocks noChangeArrowheads="1"/>
              </p:cNvSpPr>
              <p:nvPr/>
            </p:nvSpPr>
            <p:spPr bwMode="auto">
              <a:xfrm>
                <a:off x="1306" y="2172"/>
                <a:ext cx="226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75792" name="Text Box 27"/>
              <p:cNvSpPr txBox="1">
                <a:spLocks noChangeArrowheads="1"/>
              </p:cNvSpPr>
              <p:nvPr/>
            </p:nvSpPr>
            <p:spPr bwMode="auto">
              <a:xfrm>
                <a:off x="3572" y="2172"/>
                <a:ext cx="19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75793" name="Text Box 28"/>
              <p:cNvSpPr txBox="1">
                <a:spLocks noChangeArrowheads="1"/>
              </p:cNvSpPr>
              <p:nvPr/>
            </p:nvSpPr>
            <p:spPr bwMode="auto">
              <a:xfrm>
                <a:off x="1486" y="1615"/>
                <a:ext cx="27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75794" name="Text Box 29"/>
              <p:cNvSpPr txBox="1">
                <a:spLocks noChangeArrowheads="1"/>
              </p:cNvSpPr>
              <p:nvPr/>
            </p:nvSpPr>
            <p:spPr bwMode="auto">
              <a:xfrm>
                <a:off x="2758" y="1507"/>
                <a:ext cx="498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75795" name="Text Box 30"/>
              <p:cNvSpPr txBox="1">
                <a:spLocks noChangeArrowheads="1"/>
              </p:cNvSpPr>
              <p:nvPr/>
            </p:nvSpPr>
            <p:spPr bwMode="auto">
              <a:xfrm>
                <a:off x="2508" y="2270"/>
                <a:ext cx="635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</a:p>
            </p:txBody>
          </p:sp>
        </p:grpSp>
        <p:grpSp>
          <p:nvGrpSpPr>
            <p:cNvPr id="75796" name="Group 31"/>
            <p:cNvGrpSpPr>
              <a:grpSpLocks/>
            </p:cNvGrpSpPr>
            <p:nvPr/>
          </p:nvGrpSpPr>
          <p:grpSpPr bwMode="auto">
            <a:xfrm>
              <a:off x="3747" y="605"/>
              <a:ext cx="1854" cy="1353"/>
              <a:chOff x="2976" y="1427"/>
              <a:chExt cx="1854" cy="1353"/>
            </a:xfrm>
          </p:grpSpPr>
          <p:sp>
            <p:nvSpPr>
              <p:cNvPr id="75797" name="Line 32"/>
              <p:cNvSpPr>
                <a:spLocks noChangeShapeType="1"/>
              </p:cNvSpPr>
              <p:nvPr/>
            </p:nvSpPr>
            <p:spPr bwMode="auto">
              <a:xfrm flipH="1">
                <a:off x="3243" y="1797"/>
                <a:ext cx="272" cy="6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798" name="Line 33"/>
              <p:cNvSpPr>
                <a:spLocks noChangeShapeType="1"/>
              </p:cNvSpPr>
              <p:nvPr/>
            </p:nvSpPr>
            <p:spPr bwMode="auto">
              <a:xfrm>
                <a:off x="3515" y="1797"/>
                <a:ext cx="1089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799" name="Line 34"/>
              <p:cNvSpPr>
                <a:spLocks noChangeShapeType="1"/>
              </p:cNvSpPr>
              <p:nvPr/>
            </p:nvSpPr>
            <p:spPr bwMode="auto">
              <a:xfrm>
                <a:off x="3243" y="2428"/>
                <a:ext cx="1361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800" name="Text Box 35"/>
              <p:cNvSpPr txBox="1">
                <a:spLocks noChangeArrowheads="1"/>
              </p:cNvSpPr>
              <p:nvPr/>
            </p:nvSpPr>
            <p:spPr bwMode="auto">
              <a:xfrm>
                <a:off x="3413" y="1427"/>
                <a:ext cx="511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b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’</a:t>
                </a:r>
                <a:endPara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801" name="Text Box 36"/>
              <p:cNvSpPr txBox="1">
                <a:spLocks noChangeArrowheads="1"/>
              </p:cNvSpPr>
              <p:nvPr/>
            </p:nvSpPr>
            <p:spPr bwMode="auto">
              <a:xfrm>
                <a:off x="2976" y="2408"/>
                <a:ext cx="69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800" b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’</a:t>
                </a:r>
                <a:endPara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802" name="Text Box 37"/>
              <p:cNvSpPr txBox="1">
                <a:spLocks noChangeArrowheads="1"/>
              </p:cNvSpPr>
              <p:nvPr/>
            </p:nvSpPr>
            <p:spPr bwMode="auto">
              <a:xfrm>
                <a:off x="4352" y="2408"/>
                <a:ext cx="478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’</a:t>
                </a:r>
                <a:endPara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803" name="Text Box 38"/>
              <p:cNvSpPr txBox="1">
                <a:spLocks noChangeArrowheads="1"/>
              </p:cNvSpPr>
              <p:nvPr/>
            </p:nvSpPr>
            <p:spPr bwMode="auto">
              <a:xfrm>
                <a:off x="2976" y="1860"/>
                <a:ext cx="40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75804" name="Text Box 39"/>
              <p:cNvSpPr txBox="1">
                <a:spLocks noChangeArrowheads="1"/>
              </p:cNvSpPr>
              <p:nvPr/>
            </p:nvSpPr>
            <p:spPr bwMode="auto">
              <a:xfrm>
                <a:off x="3834" y="2405"/>
                <a:ext cx="407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</p:grpSp>
      </p:grpSp>
      <p:sp>
        <p:nvSpPr>
          <p:cNvPr id="75805" name="Text Box 40"/>
          <p:cNvSpPr txBox="1">
            <a:spLocks noChangeArrowheads="1"/>
          </p:cNvSpPr>
          <p:nvPr/>
        </p:nvSpPr>
        <p:spPr bwMode="auto">
          <a:xfrm>
            <a:off x="7696200" y="8382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5806" name="Text Box 44"/>
          <p:cNvSpPr txBox="1">
            <a:spLocks noChangeArrowheads="1"/>
          </p:cNvSpPr>
          <p:nvPr/>
        </p:nvSpPr>
        <p:spPr bwMode="auto">
          <a:xfrm>
            <a:off x="152408" y="3800476"/>
            <a:ext cx="207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77" name="Text Box 45"/>
          <p:cNvSpPr txBox="1">
            <a:spLocks noChangeArrowheads="1"/>
          </p:cNvSpPr>
          <p:nvPr/>
        </p:nvSpPr>
        <p:spPr bwMode="auto">
          <a:xfrm>
            <a:off x="76207" y="3378200"/>
            <a:ext cx="4449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=&gt;∆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ABC      ∆A’B’C’ (</a:t>
            </a: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c.c.c)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4078" name="Freeform 46"/>
          <p:cNvSpPr>
            <a:spLocks/>
          </p:cNvSpPr>
          <p:nvPr/>
        </p:nvSpPr>
        <p:spPr bwMode="auto">
          <a:xfrm>
            <a:off x="1600200" y="3594100"/>
            <a:ext cx="228600" cy="152400"/>
          </a:xfrm>
          <a:custGeom>
            <a:avLst/>
            <a:gdLst>
              <a:gd name="T0" fmla="*/ 67586 w 460"/>
              <a:gd name="T1" fmla="*/ 52482 h 151"/>
              <a:gd name="T2" fmla="*/ 45223 w 460"/>
              <a:gd name="T3" fmla="*/ 7065 h 151"/>
              <a:gd name="T4" fmla="*/ 22363 w 460"/>
              <a:gd name="T5" fmla="*/ 7065 h 151"/>
              <a:gd name="T6" fmla="*/ 0 w 460"/>
              <a:gd name="T7" fmla="*/ 52482 h 151"/>
              <a:gd name="T8" fmla="*/ 22363 w 460"/>
              <a:gd name="T9" fmla="*/ 144326 h 151"/>
              <a:gd name="T10" fmla="*/ 89949 w 460"/>
              <a:gd name="T11" fmla="*/ 97899 h 151"/>
              <a:gd name="T12" fmla="*/ 135172 w 460"/>
              <a:gd name="T13" fmla="*/ 52482 h 151"/>
              <a:gd name="T14" fmla="*/ 180395 w 460"/>
              <a:gd name="T15" fmla="*/ 7065 h 151"/>
              <a:gd name="T16" fmla="*/ 202758 w 460"/>
              <a:gd name="T17" fmla="*/ 7065 h 151"/>
              <a:gd name="T18" fmla="*/ 225121 w 460"/>
              <a:gd name="T19" fmla="*/ 52482 h 151"/>
              <a:gd name="T20" fmla="*/ 225121 w 460"/>
              <a:gd name="T21" fmla="*/ 97899 h 151"/>
              <a:gd name="T22" fmla="*/ 202758 w 460"/>
              <a:gd name="T23" fmla="*/ 144326 h 151"/>
              <a:gd name="T24" fmla="*/ 180395 w 460"/>
              <a:gd name="T25" fmla="*/ 144326 h 151"/>
              <a:gd name="T26" fmla="*/ 157535 w 460"/>
              <a:gd name="T27" fmla="*/ 97899 h 1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0"/>
              <a:gd name="T43" fmla="*/ 0 h 151"/>
              <a:gd name="T44" fmla="*/ 460 w 460"/>
              <a:gd name="T45" fmla="*/ 151 h 1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0" h="151">
                <a:moveTo>
                  <a:pt x="136" y="52"/>
                </a:moveTo>
                <a:cubicBezTo>
                  <a:pt x="121" y="33"/>
                  <a:pt x="106" y="14"/>
                  <a:pt x="91" y="7"/>
                </a:cubicBezTo>
                <a:cubicBezTo>
                  <a:pt x="76" y="0"/>
                  <a:pt x="60" y="0"/>
                  <a:pt x="45" y="7"/>
                </a:cubicBezTo>
                <a:cubicBezTo>
                  <a:pt x="30" y="14"/>
                  <a:pt x="0" y="29"/>
                  <a:pt x="0" y="52"/>
                </a:cubicBezTo>
                <a:cubicBezTo>
                  <a:pt x="0" y="75"/>
                  <a:pt x="15" y="136"/>
                  <a:pt x="45" y="143"/>
                </a:cubicBezTo>
                <a:cubicBezTo>
                  <a:pt x="75" y="150"/>
                  <a:pt x="143" y="112"/>
                  <a:pt x="181" y="97"/>
                </a:cubicBezTo>
                <a:cubicBezTo>
                  <a:pt x="219" y="82"/>
                  <a:pt x="242" y="67"/>
                  <a:pt x="272" y="52"/>
                </a:cubicBezTo>
                <a:cubicBezTo>
                  <a:pt x="302" y="37"/>
                  <a:pt x="340" y="14"/>
                  <a:pt x="363" y="7"/>
                </a:cubicBezTo>
                <a:cubicBezTo>
                  <a:pt x="386" y="0"/>
                  <a:pt x="393" y="0"/>
                  <a:pt x="408" y="7"/>
                </a:cubicBezTo>
                <a:cubicBezTo>
                  <a:pt x="423" y="14"/>
                  <a:pt x="446" y="37"/>
                  <a:pt x="453" y="52"/>
                </a:cubicBezTo>
                <a:cubicBezTo>
                  <a:pt x="460" y="67"/>
                  <a:pt x="460" y="82"/>
                  <a:pt x="453" y="97"/>
                </a:cubicBezTo>
                <a:cubicBezTo>
                  <a:pt x="446" y="112"/>
                  <a:pt x="423" y="135"/>
                  <a:pt x="408" y="143"/>
                </a:cubicBezTo>
                <a:cubicBezTo>
                  <a:pt x="393" y="151"/>
                  <a:pt x="378" y="151"/>
                  <a:pt x="363" y="143"/>
                </a:cubicBezTo>
                <a:cubicBezTo>
                  <a:pt x="348" y="135"/>
                  <a:pt x="325" y="105"/>
                  <a:pt x="317" y="9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94" name="Object 6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63757177"/>
              </p:ext>
            </p:extLst>
          </p:nvPr>
        </p:nvGraphicFramePr>
        <p:xfrm>
          <a:off x="4572000" y="4662488"/>
          <a:ext cx="17526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Equation" r:id="rId6" imgW="1218960" imgH="393480" progId="Equation.DSMT4">
                  <p:embed/>
                </p:oleObj>
              </mc:Choice>
              <mc:Fallback>
                <p:oleObj name="Equation" r:id="rId6" imgW="1218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62488"/>
                        <a:ext cx="17526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98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163669"/>
              </p:ext>
            </p:extLst>
          </p:nvPr>
        </p:nvGraphicFramePr>
        <p:xfrm>
          <a:off x="304800" y="4633912"/>
          <a:ext cx="2209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Equation" r:id="rId8" imgW="1473120" imgH="393480" progId="Equation.DSMT4">
                  <p:embed/>
                </p:oleObj>
              </mc:Choice>
              <mc:Fallback>
                <p:oleObj name="Equation" r:id="rId8" imgW="1473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33912"/>
                        <a:ext cx="2209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885854"/>
              </p:ext>
            </p:extLst>
          </p:nvPr>
        </p:nvGraphicFramePr>
        <p:xfrm>
          <a:off x="2589213" y="4648201"/>
          <a:ext cx="1994134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tion" r:id="rId10" imgW="1206360" imgH="393480" progId="Equation.3">
                  <p:embed/>
                </p:oleObj>
              </mc:Choice>
              <mc:Fallback>
                <p:oleObj name="Equation" r:id="rId10" imgW="1206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4648201"/>
                        <a:ext cx="1994134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1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677926"/>
              </p:ext>
            </p:extLst>
          </p:nvPr>
        </p:nvGraphicFramePr>
        <p:xfrm>
          <a:off x="228600" y="2654301"/>
          <a:ext cx="1600200" cy="70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Equation" r:id="rId12" imgW="863280" imgH="393480" progId="Equation.DSMT4">
                  <p:embed/>
                </p:oleObj>
              </mc:Choice>
              <mc:Fallback>
                <p:oleObj name="Equation" r:id="rId12" imgW="863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54301"/>
                        <a:ext cx="1600200" cy="704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1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414961"/>
              </p:ext>
            </p:extLst>
          </p:nvPr>
        </p:nvGraphicFramePr>
        <p:xfrm>
          <a:off x="330200" y="1231905"/>
          <a:ext cx="16764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Equation" r:id="rId14" imgW="914400" imgH="393700" progId="Equation.DSMT4">
                  <p:embed/>
                </p:oleObj>
              </mc:Choice>
              <mc:Fallback>
                <p:oleObj name="Equation" r:id="rId14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231905"/>
                        <a:ext cx="16764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1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530162"/>
              </p:ext>
            </p:extLst>
          </p:nvPr>
        </p:nvGraphicFramePr>
        <p:xfrm>
          <a:off x="1816100" y="2667005"/>
          <a:ext cx="2971800" cy="692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Equation" r:id="rId16" imgW="1688760" imgH="393480" progId="Equation.DSMT4">
                  <p:embed/>
                </p:oleObj>
              </mc:Choice>
              <mc:Fallback>
                <p:oleObj name="Equation" r:id="rId16" imgW="1688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2667005"/>
                        <a:ext cx="2971800" cy="692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28123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4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75806" grpId="0"/>
      <p:bldP spid="44077" grpId="0"/>
      <p:bldP spid="440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4783" y="1746910"/>
            <a:ext cx="84296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33CC"/>
                </a:solidFill>
                <a:latin typeface="Times New Roman" pitchFamily="18" charset="0"/>
              </a:rPr>
              <a:t>+ Học thuộc định lí trường hợp đồng dạng thứ nhất của hai tam giác,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81000" y="2170093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                               cần nắm kĩ hai bước chứng minh định lí: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524000" y="3515380"/>
            <a:ext cx="723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33CC"/>
                </a:solidFill>
                <a:latin typeface="Times New Roman" pitchFamily="18" charset="0"/>
              </a:rPr>
              <a:t>* Chứng minh </a:t>
            </a:r>
            <a:r>
              <a:rPr lang="en-US" sz="2800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AMN =</a:t>
            </a:r>
            <a:r>
              <a:rPr lang="en-US" sz="28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A’B’C’</a:t>
            </a:r>
            <a:r>
              <a:rPr lang="en-US" sz="2800" b="1" i="1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09571" y="4201180"/>
            <a:ext cx="5786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33CC"/>
                </a:solidFill>
                <a:latin typeface="Times New Roman" pitchFamily="18" charset="0"/>
              </a:rPr>
              <a:t>+ BTVN: 30; 31/75 (SGK)    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8305800" y="242888"/>
            <a:ext cx="228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524000" y="2905780"/>
            <a:ext cx="525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33CC"/>
                </a:solidFill>
                <a:latin typeface="Times New Roman" pitchFamily="18" charset="0"/>
              </a:rPr>
              <a:t>*</a:t>
            </a:r>
            <a:r>
              <a:rPr lang="en-US" sz="2800" b="1" i="1">
                <a:solidFill>
                  <a:srgbClr val="0033CC"/>
                </a:solidFill>
                <a:latin typeface="Times New Roman" pitchFamily="18" charset="0"/>
              </a:rPr>
              <a:t> Dựng </a:t>
            </a:r>
            <a:r>
              <a:rPr lang="en-US" sz="2800" b="1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AMN       ∆ABC</a:t>
            </a:r>
          </a:p>
        </p:txBody>
      </p:sp>
      <p:sp>
        <p:nvSpPr>
          <p:cNvPr id="43018" name="Freeform 10"/>
          <p:cNvSpPr>
            <a:spLocks/>
          </p:cNvSpPr>
          <p:nvPr/>
        </p:nvSpPr>
        <p:spPr bwMode="auto">
          <a:xfrm>
            <a:off x="4114800" y="3124200"/>
            <a:ext cx="228600" cy="152400"/>
          </a:xfrm>
          <a:custGeom>
            <a:avLst/>
            <a:gdLst>
              <a:gd name="T0" fmla="*/ 136 w 460"/>
              <a:gd name="T1" fmla="*/ 52 h 151"/>
              <a:gd name="T2" fmla="*/ 91 w 460"/>
              <a:gd name="T3" fmla="*/ 7 h 151"/>
              <a:gd name="T4" fmla="*/ 45 w 460"/>
              <a:gd name="T5" fmla="*/ 7 h 151"/>
              <a:gd name="T6" fmla="*/ 0 w 460"/>
              <a:gd name="T7" fmla="*/ 52 h 151"/>
              <a:gd name="T8" fmla="*/ 45 w 460"/>
              <a:gd name="T9" fmla="*/ 143 h 151"/>
              <a:gd name="T10" fmla="*/ 181 w 460"/>
              <a:gd name="T11" fmla="*/ 97 h 151"/>
              <a:gd name="T12" fmla="*/ 272 w 460"/>
              <a:gd name="T13" fmla="*/ 52 h 151"/>
              <a:gd name="T14" fmla="*/ 363 w 460"/>
              <a:gd name="T15" fmla="*/ 7 h 151"/>
              <a:gd name="T16" fmla="*/ 408 w 460"/>
              <a:gd name="T17" fmla="*/ 7 h 151"/>
              <a:gd name="T18" fmla="*/ 453 w 460"/>
              <a:gd name="T19" fmla="*/ 52 h 151"/>
              <a:gd name="T20" fmla="*/ 453 w 460"/>
              <a:gd name="T21" fmla="*/ 97 h 151"/>
              <a:gd name="T22" fmla="*/ 408 w 460"/>
              <a:gd name="T23" fmla="*/ 143 h 151"/>
              <a:gd name="T24" fmla="*/ 363 w 460"/>
              <a:gd name="T25" fmla="*/ 143 h 151"/>
              <a:gd name="T26" fmla="*/ 317 w 460"/>
              <a:gd name="T27" fmla="*/ 9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0" h="151">
                <a:moveTo>
                  <a:pt x="136" y="52"/>
                </a:moveTo>
                <a:cubicBezTo>
                  <a:pt x="121" y="33"/>
                  <a:pt x="106" y="14"/>
                  <a:pt x="91" y="7"/>
                </a:cubicBezTo>
                <a:cubicBezTo>
                  <a:pt x="76" y="0"/>
                  <a:pt x="60" y="0"/>
                  <a:pt x="45" y="7"/>
                </a:cubicBezTo>
                <a:cubicBezTo>
                  <a:pt x="30" y="14"/>
                  <a:pt x="0" y="29"/>
                  <a:pt x="0" y="52"/>
                </a:cubicBezTo>
                <a:cubicBezTo>
                  <a:pt x="0" y="75"/>
                  <a:pt x="15" y="136"/>
                  <a:pt x="45" y="143"/>
                </a:cubicBezTo>
                <a:cubicBezTo>
                  <a:pt x="75" y="150"/>
                  <a:pt x="143" y="112"/>
                  <a:pt x="181" y="97"/>
                </a:cubicBezTo>
                <a:cubicBezTo>
                  <a:pt x="219" y="82"/>
                  <a:pt x="242" y="67"/>
                  <a:pt x="272" y="52"/>
                </a:cubicBezTo>
                <a:cubicBezTo>
                  <a:pt x="302" y="37"/>
                  <a:pt x="340" y="14"/>
                  <a:pt x="363" y="7"/>
                </a:cubicBezTo>
                <a:cubicBezTo>
                  <a:pt x="386" y="0"/>
                  <a:pt x="393" y="0"/>
                  <a:pt x="408" y="7"/>
                </a:cubicBezTo>
                <a:cubicBezTo>
                  <a:pt x="423" y="14"/>
                  <a:pt x="446" y="37"/>
                  <a:pt x="453" y="52"/>
                </a:cubicBezTo>
                <a:cubicBezTo>
                  <a:pt x="460" y="67"/>
                  <a:pt x="460" y="82"/>
                  <a:pt x="453" y="97"/>
                </a:cubicBezTo>
                <a:cubicBezTo>
                  <a:pt x="446" y="112"/>
                  <a:pt x="423" y="135"/>
                  <a:pt x="408" y="143"/>
                </a:cubicBezTo>
                <a:cubicBezTo>
                  <a:pt x="393" y="151"/>
                  <a:pt x="378" y="151"/>
                  <a:pt x="363" y="143"/>
                </a:cubicBezTo>
                <a:cubicBezTo>
                  <a:pt x="348" y="135"/>
                  <a:pt x="325" y="105"/>
                  <a:pt x="317" y="97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762000" y="0"/>
            <a:ext cx="7010400" cy="1219200"/>
          </a:xfrm>
          <a:prstGeom prst="horizontalScrol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800000"/>
                </a:solidFill>
                <a:latin typeface="Times New Roman" pitchFamily="18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4245774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  <p:bldP spid="43013" grpId="0"/>
      <p:bldP spid="43014" grpId="0"/>
      <p:bldP spid="43017" grpId="0"/>
      <p:bldP spid="430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" y="3525837"/>
            <a:ext cx="2411413" cy="2951163"/>
            <a:chOff x="3115" y="0"/>
            <a:chExt cx="2170" cy="2486"/>
          </a:xfrm>
        </p:grpSpPr>
        <p:grpSp>
          <p:nvGrpSpPr>
            <p:cNvPr id="2191" name="Group 2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23" name="Oval 2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2324" name="Oval 2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92" name="Group 2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21" name="Oval 2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2322" name="Oval 2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93" name="Group 2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19" name="Oval 3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2320" name="Oval 3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94" name="Group 3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195" name="Group 3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17" name="Oval 3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8" name="Oval 3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96" name="Group 3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219" name="Group 3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15" name="Freeform 3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16" name="Freeform 3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0" name="Group 4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13" name="Freeform 4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14" name="Freeform 4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1" name="Group 4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11" name="Freeform 4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12" name="Freeform 4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2" name="Group 4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09" name="Freeform 4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10" name="Freeform 4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3" name="Group 4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07" name="Freeform 5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08" name="Freeform 5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4" name="Group 5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05" name="Freeform 5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06" name="Freeform 5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5" name="Group 5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03" name="Freeform 5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04" name="Freeform 5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6" name="Group 5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01" name="Freeform 5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02" name="Freeform 6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7" name="Group 6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299" name="Freeform 6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00" name="Freeform 6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8" name="Group 6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297" name="Freeform 6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98" name="Freeform 6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9" name="Group 6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295" name="Freeform 6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96" name="Freeform 6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30" name="Group 7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293" name="Freeform 7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94" name="Freeform 7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31" name="Group 7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291" name="Freeform 7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92" name="Freeform 7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32" name="Group 7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289" name="Freeform 7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90" name="Freeform 7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33" name="Group 7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287" name="Freeform 8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88" name="Freeform 8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34" name="Group 8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285" name="Freeform 8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86" name="Freeform 8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" name="Group 8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283" name="Freeform 8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84" name="Freeform 8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36" name="Group 8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281" name="Freeform 8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82" name="Freeform 9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37" name="Group 9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279" name="Freeform 9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80" name="Freeform 9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38" name="Group 9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277" name="Freeform 9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78" name="Freeform 9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39" name="Group 9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275" name="Freeform 9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76" name="Freeform 9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240" name="Freeform 10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41" name="Freeform 10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242" name="Group 10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273" name="Freeform 10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74" name="Freeform 10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43" name="Group 10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271" name="Freeform 10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72" name="Freeform 10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44" name="Group 10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269" name="Freeform 10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70" name="Freeform 11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45" name="Group 11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267" name="Freeform 11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68" name="Freeform 11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46" name="Group 11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265" name="Freeform 11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66" name="Freeform 11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47" name="Group 11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263" name="Freeform 11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64" name="Freeform 11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48" name="Group 12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261" name="Freeform 12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62" name="Freeform 12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49" name="Group 12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259" name="Freeform 12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60" name="Freeform 12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50" name="Group 12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257" name="Freeform 12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58" name="Freeform 12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51" name="Group 12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255" name="Freeform 13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56" name="Freeform 13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52" name="Group 13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253" name="Freeform 13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54" name="Freeform 13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197" name="Freeform 13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8" name="Arc 13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9" name="Arc 13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0" name="Arc 13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1" name="Arc 13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2" name="Arc 14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3" name="Arc 14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4" name="Arc 14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5" name="Arc 14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6" name="Freeform 14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7" name="Freeform 14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8" name="Arc 14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9" name="Arc 14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0" name="Arc 14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1" name="Freeform 14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2" name="Freeform 15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3" name="Freeform 15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4" name="Freeform 15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5" name="Freeform 15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6" name="Freeform 15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7" name="Freeform 15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8" name="Freeform 15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235" name="Group 157"/>
          <p:cNvGrpSpPr>
            <a:grpSpLocks/>
          </p:cNvGrpSpPr>
          <p:nvPr/>
        </p:nvGrpSpPr>
        <p:grpSpPr bwMode="auto">
          <a:xfrm>
            <a:off x="6948488" y="3440115"/>
            <a:ext cx="2195512" cy="3240087"/>
            <a:chOff x="3115" y="0"/>
            <a:chExt cx="2170" cy="2486"/>
          </a:xfrm>
        </p:grpSpPr>
        <p:grpSp>
          <p:nvGrpSpPr>
            <p:cNvPr id="2057" name="Group 158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89" name="Oval 15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2190" name="Oval 16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58" name="Group 161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87" name="Oval 16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2188" name="Oval 16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59" name="Group 164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85" name="Oval 16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2186" name="Oval 166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60" name="Group 167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1" name="Group 168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83" name="Oval 169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4" name="Oval 170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62" name="Group 171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5" name="Group 172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81" name="Freeform 173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82" name="Freeform 174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86" name="Group 175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79" name="Freeform 176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80" name="Freeform 177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87" name="Group 178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77" name="Freeform 179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78" name="Freeform 180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88" name="Group 181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75" name="Freeform 182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76" name="Freeform 183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89" name="Group 184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73" name="Freeform 185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74" name="Freeform 186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0" name="Group 187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71" name="Freeform 188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72" name="Freeform 189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1" name="Group 190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69" name="Freeform 191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70" name="Freeform 192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2" name="Group 193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67" name="Freeform 194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8" name="Freeform 195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3" name="Group 196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65" name="Freeform 197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6" name="Freeform 198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4" name="Group 199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63" name="Freeform 200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4" name="Freeform 201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5" name="Group 202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61" name="Freeform 203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2" name="Freeform 204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6" name="Group 205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9" name="Freeform 206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0" name="Freeform 207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7" name="Group 208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7" name="Freeform 209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8" name="Freeform 210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8" name="Group 211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5" name="Freeform 212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6" name="Freeform 213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9" name="Group 214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3" name="Freeform 215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4" name="Freeform 216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0" name="Group 217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1" name="Freeform 218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2" name="Freeform 219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1" name="Group 220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49" name="Freeform 221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0" name="Freeform 222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223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47" name="Freeform 224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48" name="Freeform 225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3" name="Group 226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45" name="Freeform 227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46" name="Freeform 228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4" name="Group 229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43" name="Freeform 230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44" name="Freeform 231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5" name="Group 232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41" name="Freeform 233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42" name="Freeform 234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06" name="Freeform 235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7" name="Freeform 236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8" name="Group 237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9" name="Freeform 238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40" name="Freeform 239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9" name="Group 240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7" name="Freeform 241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38" name="Freeform 242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10" name="Group 243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5" name="Freeform 244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36" name="Freeform 245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11" name="Group 246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33" name="Freeform 247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34" name="Freeform 248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12" name="Group 249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31" name="Freeform 25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32" name="Freeform 25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13" name="Group 252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29" name="Freeform 253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30" name="Freeform 254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14" name="Group 255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27" name="Freeform 256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8" name="Freeform 257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15" name="Group 258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25" name="Freeform 259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6" name="Freeform 260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16" name="Group 261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23" name="Freeform 262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4" name="Freeform 263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17" name="Group 264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21" name="Freeform 265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266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18" name="Group 267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19" name="Freeform 268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0" name="Freeform 269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063" name="Freeform 270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4" name="Arc 271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5" name="Arc 272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6" name="Arc 273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" name="Arc 274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8" name="Arc 275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Arc 276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Arc 277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1" name="Arc 278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2" name="Freeform 279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3" name="Freeform 280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4" name="Arc 281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5" name="Arc 282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6" name="Arc 283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7" name="Freeform 284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8" name="Freeform 285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9" name="Freeform 286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0" name="Freeform 287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1" name="Freeform 288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2" name="Freeform 289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3" name="Freeform 290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4" name="Freeform 291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277" name="Picture 5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3" y="1699688"/>
            <a:ext cx="2452687" cy="230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" name="Picture 7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2"/>
            <a:ext cx="17526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" name="Picture 8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4349753"/>
            <a:ext cx="2233612" cy="273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410385"/>
              </p:ext>
            </p:extLst>
          </p:nvPr>
        </p:nvGraphicFramePr>
        <p:xfrm>
          <a:off x="3810000" y="3353164"/>
          <a:ext cx="1828800" cy="120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r:id="rId5" imgW="2755800" imgH="1819080" progId="CorelDRAW.Graphic.12">
                  <p:embed/>
                </p:oleObj>
              </mc:Choice>
              <mc:Fallback>
                <p:oleObj r:id="rId5" imgW="2755800" imgH="181908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353164"/>
                        <a:ext cx="1828800" cy="1204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1" name="Picture 12" descr="nature%20(40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10" y="5943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" name="Picture 15" descr="nature%20(40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055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" name="Picture 17" descr="nature%20(40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83" y="594797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" name="Picture 19" descr="614680djq0l440oz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40" y="4755305"/>
            <a:ext cx="449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" name="TextBox 284"/>
          <p:cNvSpPr txBox="1"/>
          <p:nvPr/>
        </p:nvSpPr>
        <p:spPr>
          <a:xfrm>
            <a:off x="1020943" y="838200"/>
            <a:ext cx="7341263" cy="220980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595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9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sz="595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9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59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59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59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59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59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80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685806"/>
            <a:ext cx="736031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baseline="0">
                <a:latin typeface="Times New Roman" pitchFamily="18" charset="0"/>
              </a:rPr>
              <a:t>?1</a:t>
            </a:r>
            <a:r>
              <a:rPr lang="en-US" altLang="en-US" sz="2200" baseline="0">
                <a:latin typeface="Times New Roman" pitchFamily="18" charset="0"/>
              </a:rPr>
              <a:t> Cho </a:t>
            </a:r>
            <a:r>
              <a:rPr lang="en-US" altLang="en-US" sz="2200" b="1" baseline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 </a:t>
            </a:r>
            <a:r>
              <a:rPr lang="en-US" altLang="en-US" sz="2200" b="1" baseline="0">
                <a:latin typeface="Times New Roman" pitchFamily="18" charset="0"/>
              </a:rPr>
              <a:t>ABC</a:t>
            </a:r>
            <a:r>
              <a:rPr lang="en-US" altLang="en-US" sz="2200" baseline="0">
                <a:latin typeface="Times New Roman" pitchFamily="18" charset="0"/>
              </a:rPr>
              <a:t> và </a:t>
            </a:r>
            <a:r>
              <a:rPr lang="en-US" altLang="en-US" sz="2200" b="1" baseline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DEF</a:t>
            </a:r>
            <a:r>
              <a:rPr lang="en-US" altLang="en-US" sz="2200" baseline="0">
                <a:latin typeface="Times New Roman" pitchFamily="18" charset="0"/>
              </a:rPr>
              <a:t> có kích thước như trong hình sau:</a:t>
            </a:r>
          </a:p>
        </p:txBody>
      </p:sp>
      <p:grpSp>
        <p:nvGrpSpPr>
          <p:cNvPr id="3" name="Group 155"/>
          <p:cNvGrpSpPr>
            <a:grpSpLocks/>
          </p:cNvGrpSpPr>
          <p:nvPr/>
        </p:nvGrpSpPr>
        <p:grpSpPr bwMode="auto">
          <a:xfrm>
            <a:off x="4529138" y="1787530"/>
            <a:ext cx="1828800" cy="1849440"/>
            <a:chOff x="2788" y="1056"/>
            <a:chExt cx="1152" cy="1165"/>
          </a:xfrm>
        </p:grpSpPr>
        <p:sp>
          <p:nvSpPr>
            <p:cNvPr id="4" name="Arc 145"/>
            <p:cNvSpPr>
              <a:spLocks/>
            </p:cNvSpPr>
            <p:nvPr/>
          </p:nvSpPr>
          <p:spPr bwMode="auto">
            <a:xfrm rot="11594630" flipH="1">
              <a:off x="3438" y="1489"/>
              <a:ext cx="156" cy="70"/>
            </a:xfrm>
            <a:custGeom>
              <a:avLst/>
              <a:gdLst>
                <a:gd name="T0" fmla="*/ 0 w 39465"/>
                <a:gd name="T1" fmla="*/ 0 h 21600"/>
                <a:gd name="T2" fmla="*/ 0 w 39465"/>
                <a:gd name="T3" fmla="*/ 0 h 21600"/>
                <a:gd name="T4" fmla="*/ 0 w 39465"/>
                <a:gd name="T5" fmla="*/ 0 h 21600"/>
                <a:gd name="T6" fmla="*/ 0 60000 65536"/>
                <a:gd name="T7" fmla="*/ 0 60000 65536"/>
                <a:gd name="T8" fmla="*/ 0 60000 65536"/>
                <a:gd name="T9" fmla="*/ 0 w 39465"/>
                <a:gd name="T10" fmla="*/ 0 h 21600"/>
                <a:gd name="T11" fmla="*/ 39465 w 3946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465" h="21600" fill="none" extrusionOk="0">
                  <a:moveTo>
                    <a:pt x="-1" y="14417"/>
                  </a:moveTo>
                  <a:cubicBezTo>
                    <a:pt x="3045" y="5778"/>
                    <a:pt x="11210" y="-1"/>
                    <a:pt x="20371" y="0"/>
                  </a:cubicBezTo>
                  <a:cubicBezTo>
                    <a:pt x="28375" y="0"/>
                    <a:pt x="35723" y="4426"/>
                    <a:pt x="39465" y="11501"/>
                  </a:cubicBezTo>
                </a:path>
                <a:path w="39465" h="21600" stroke="0" extrusionOk="0">
                  <a:moveTo>
                    <a:pt x="-1" y="14417"/>
                  </a:moveTo>
                  <a:cubicBezTo>
                    <a:pt x="3045" y="5778"/>
                    <a:pt x="11210" y="-1"/>
                    <a:pt x="20371" y="0"/>
                  </a:cubicBezTo>
                  <a:cubicBezTo>
                    <a:pt x="28375" y="0"/>
                    <a:pt x="35723" y="4426"/>
                    <a:pt x="39465" y="11501"/>
                  </a:cubicBezTo>
                  <a:lnTo>
                    <a:pt x="20371" y="21600"/>
                  </a:lnTo>
                  <a:lnTo>
                    <a:pt x="-1" y="14417"/>
                  </a:lnTo>
                  <a:close/>
                </a:path>
              </a:pathLst>
            </a:custGeom>
            <a:noFill/>
            <a:ln w="38100" cap="sq">
              <a:solidFill>
                <a:srgbClr val="66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" name="Group 146"/>
            <p:cNvGrpSpPr>
              <a:grpSpLocks/>
            </p:cNvGrpSpPr>
            <p:nvPr/>
          </p:nvGrpSpPr>
          <p:grpSpPr bwMode="auto">
            <a:xfrm>
              <a:off x="2788" y="1056"/>
              <a:ext cx="1152" cy="1165"/>
              <a:chOff x="2884" y="960"/>
              <a:chExt cx="1152" cy="1165"/>
            </a:xfrm>
          </p:grpSpPr>
          <p:grpSp>
            <p:nvGrpSpPr>
              <p:cNvPr id="6" name="Group 147"/>
              <p:cNvGrpSpPr>
                <a:grpSpLocks/>
              </p:cNvGrpSpPr>
              <p:nvPr/>
            </p:nvGrpSpPr>
            <p:grpSpPr bwMode="auto">
              <a:xfrm>
                <a:off x="2884" y="960"/>
                <a:ext cx="1152" cy="1165"/>
                <a:chOff x="1350" y="1013"/>
                <a:chExt cx="1593" cy="1147"/>
              </a:xfrm>
            </p:grpSpPr>
            <p:sp>
              <p:nvSpPr>
                <p:cNvPr id="8" name="AutoShape 148"/>
                <p:cNvSpPr>
                  <a:spLocks noChangeArrowheads="1"/>
                </p:cNvSpPr>
                <p:nvPr/>
              </p:nvSpPr>
              <p:spPr bwMode="auto">
                <a:xfrm>
                  <a:off x="1646" y="1300"/>
                  <a:ext cx="995" cy="643"/>
                </a:xfrm>
                <a:prstGeom prst="triangle">
                  <a:avLst>
                    <a:gd name="adj" fmla="val 77185"/>
                  </a:avLst>
                </a:prstGeom>
                <a:noFill/>
                <a:ln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9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259" y="1013"/>
                  <a:ext cx="351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A</a:t>
                  </a:r>
                </a:p>
              </p:txBody>
            </p:sp>
            <p:sp>
              <p:nvSpPr>
                <p:cNvPr id="10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1350" y="1826"/>
                  <a:ext cx="350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B</a:t>
                  </a:r>
                </a:p>
              </p:txBody>
            </p:sp>
            <p:sp>
              <p:nvSpPr>
                <p:cNvPr id="11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2593" y="1874"/>
                  <a:ext cx="350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C</a:t>
                  </a:r>
                </a:p>
              </p:txBody>
            </p:sp>
            <p:sp>
              <p:nvSpPr>
                <p:cNvPr id="12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780" y="1443"/>
                  <a:ext cx="353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4</a:t>
                  </a:r>
                </a:p>
              </p:txBody>
            </p:sp>
            <p:sp>
              <p:nvSpPr>
                <p:cNvPr id="13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2545" y="1443"/>
                  <a:ext cx="352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3</a:t>
                  </a:r>
                </a:p>
              </p:txBody>
            </p:sp>
          </p:grpSp>
          <p:sp>
            <p:nvSpPr>
              <p:cNvPr id="7" name="Text Box 154"/>
              <p:cNvSpPr txBox="1">
                <a:spLocks noChangeArrowheads="1"/>
              </p:cNvSpPr>
              <p:nvPr/>
            </p:nvSpPr>
            <p:spPr bwMode="auto">
              <a:xfrm>
                <a:off x="3434" y="1445"/>
                <a:ext cx="52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Arial" pitchFamily="34" charset="0"/>
                  </a:rPr>
                  <a:t>60</a:t>
                </a:r>
                <a:r>
                  <a:rPr kumimoji="0" lang="en-US" altLang="en-US" sz="2000" b="1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4" name="Group 81"/>
          <p:cNvGrpSpPr>
            <a:grpSpLocks/>
          </p:cNvGrpSpPr>
          <p:nvPr/>
        </p:nvGrpSpPr>
        <p:grpSpPr bwMode="auto">
          <a:xfrm>
            <a:off x="6019800" y="914401"/>
            <a:ext cx="3733800" cy="2662238"/>
            <a:chOff x="3552" y="767"/>
            <a:chExt cx="2352" cy="1677"/>
          </a:xfrm>
        </p:grpSpPr>
        <p:grpSp>
          <p:nvGrpSpPr>
            <p:cNvPr id="15" name="Group 79"/>
            <p:cNvGrpSpPr>
              <a:grpSpLocks/>
            </p:cNvGrpSpPr>
            <p:nvPr/>
          </p:nvGrpSpPr>
          <p:grpSpPr bwMode="auto">
            <a:xfrm>
              <a:off x="3552" y="767"/>
              <a:ext cx="2352" cy="1677"/>
              <a:chOff x="3552" y="767"/>
              <a:chExt cx="2352" cy="1677"/>
            </a:xfrm>
          </p:grpSpPr>
          <p:grpSp>
            <p:nvGrpSpPr>
              <p:cNvPr id="17" name="Group 60"/>
              <p:cNvGrpSpPr>
                <a:grpSpLocks/>
              </p:cNvGrpSpPr>
              <p:nvPr/>
            </p:nvGrpSpPr>
            <p:grpSpPr bwMode="auto">
              <a:xfrm>
                <a:off x="3552" y="767"/>
                <a:ext cx="2352" cy="1677"/>
                <a:chOff x="2832" y="582"/>
                <a:chExt cx="2677" cy="1585"/>
              </a:xfrm>
            </p:grpSpPr>
            <p:sp>
              <p:nvSpPr>
                <p:cNvPr id="19" name="AutoShape 61"/>
                <p:cNvSpPr>
                  <a:spLocks noChangeArrowheads="1"/>
                </p:cNvSpPr>
                <p:nvPr/>
              </p:nvSpPr>
              <p:spPr bwMode="auto">
                <a:xfrm>
                  <a:off x="3214" y="821"/>
                  <a:ext cx="1578" cy="1165"/>
                </a:xfrm>
                <a:prstGeom prst="triangle">
                  <a:avLst>
                    <a:gd name="adj" fmla="val 75287"/>
                  </a:avLst>
                </a:prstGeom>
                <a:noFill/>
                <a:ln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20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266" y="582"/>
                  <a:ext cx="716" cy="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D</a:t>
                  </a:r>
                </a:p>
              </p:txBody>
            </p:sp>
            <p:sp>
              <p:nvSpPr>
                <p:cNvPr id="2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832" y="1825"/>
                  <a:ext cx="717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    E</a:t>
                  </a:r>
                </a:p>
              </p:txBody>
            </p:sp>
            <p:sp>
              <p:nvSpPr>
                <p:cNvPr id="22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792" y="1929"/>
                  <a:ext cx="717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F</a:t>
                  </a:r>
                </a:p>
              </p:txBody>
            </p:sp>
            <p:sp>
              <p:nvSpPr>
                <p:cNvPr id="2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597" y="1252"/>
                  <a:ext cx="720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8</a:t>
                  </a:r>
                </a:p>
              </p:txBody>
            </p:sp>
            <p:sp>
              <p:nvSpPr>
                <p:cNvPr id="2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602" y="1252"/>
                  <a:ext cx="719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pitchFamily="34" charset="0"/>
                    </a:rPr>
                    <a:t>6</a:t>
                  </a:r>
                </a:p>
              </p:txBody>
            </p:sp>
          </p:grpSp>
          <p:sp>
            <p:nvSpPr>
              <p:cNvPr id="18" name="Text Box 74"/>
              <p:cNvSpPr txBox="1">
                <a:spLocks noChangeArrowheads="1"/>
              </p:cNvSpPr>
              <p:nvPr/>
            </p:nvSpPr>
            <p:spPr bwMode="auto">
              <a:xfrm>
                <a:off x="4704" y="1248"/>
                <a:ext cx="52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Arial" pitchFamily="34" charset="0"/>
                  </a:rPr>
                  <a:t>60</a:t>
                </a:r>
                <a:r>
                  <a:rPr kumimoji="0" lang="en-US" altLang="en-US" sz="2000" b="1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16" name="Arc 76"/>
            <p:cNvSpPr>
              <a:spLocks/>
            </p:cNvSpPr>
            <p:nvPr/>
          </p:nvSpPr>
          <p:spPr bwMode="auto">
            <a:xfrm rot="11594630" flipH="1">
              <a:off x="4800" y="1200"/>
              <a:ext cx="198" cy="47"/>
            </a:xfrm>
            <a:custGeom>
              <a:avLst/>
              <a:gdLst>
                <a:gd name="T0" fmla="*/ 0 w 36936"/>
                <a:gd name="T1" fmla="*/ 0 h 21600"/>
                <a:gd name="T2" fmla="*/ 0 w 36936"/>
                <a:gd name="T3" fmla="*/ 0 h 21600"/>
                <a:gd name="T4" fmla="*/ 0 w 36936"/>
                <a:gd name="T5" fmla="*/ 0 h 21600"/>
                <a:gd name="T6" fmla="*/ 0 60000 65536"/>
                <a:gd name="T7" fmla="*/ 0 60000 65536"/>
                <a:gd name="T8" fmla="*/ 0 60000 65536"/>
                <a:gd name="T9" fmla="*/ 0 w 36936"/>
                <a:gd name="T10" fmla="*/ 0 h 21600"/>
                <a:gd name="T11" fmla="*/ 36936 w 369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936" h="21600" fill="none" extrusionOk="0">
                  <a:moveTo>
                    <a:pt x="-1" y="14417"/>
                  </a:moveTo>
                  <a:cubicBezTo>
                    <a:pt x="3045" y="5778"/>
                    <a:pt x="11210" y="-1"/>
                    <a:pt x="20371" y="0"/>
                  </a:cubicBezTo>
                  <a:cubicBezTo>
                    <a:pt x="26765" y="0"/>
                    <a:pt x="32832" y="2833"/>
                    <a:pt x="36936" y="7737"/>
                  </a:cubicBezTo>
                </a:path>
                <a:path w="36936" h="21600" stroke="0" extrusionOk="0">
                  <a:moveTo>
                    <a:pt x="-1" y="14417"/>
                  </a:moveTo>
                  <a:cubicBezTo>
                    <a:pt x="3045" y="5778"/>
                    <a:pt x="11210" y="-1"/>
                    <a:pt x="20371" y="0"/>
                  </a:cubicBezTo>
                  <a:cubicBezTo>
                    <a:pt x="26765" y="0"/>
                    <a:pt x="32832" y="2833"/>
                    <a:pt x="36936" y="7737"/>
                  </a:cubicBezTo>
                  <a:lnTo>
                    <a:pt x="20371" y="21600"/>
                  </a:lnTo>
                  <a:lnTo>
                    <a:pt x="-1" y="14417"/>
                  </a:lnTo>
                  <a:close/>
                </a:path>
              </a:pathLst>
            </a:custGeom>
            <a:noFill/>
            <a:ln w="38100" cap="sq">
              <a:solidFill>
                <a:srgbClr val="66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181"/>
          <p:cNvGrpSpPr>
            <a:grpSpLocks/>
          </p:cNvGrpSpPr>
          <p:nvPr/>
        </p:nvGrpSpPr>
        <p:grpSpPr bwMode="auto">
          <a:xfrm>
            <a:off x="4714876" y="3278191"/>
            <a:ext cx="3677208" cy="912812"/>
            <a:chOff x="884" y="2387"/>
            <a:chExt cx="3428" cy="408"/>
          </a:xfrm>
        </p:grpSpPr>
        <p:grpSp>
          <p:nvGrpSpPr>
            <p:cNvPr id="26" name="Group 182"/>
            <p:cNvGrpSpPr>
              <a:grpSpLocks/>
            </p:cNvGrpSpPr>
            <p:nvPr/>
          </p:nvGrpSpPr>
          <p:grpSpPr bwMode="auto">
            <a:xfrm>
              <a:off x="884" y="2387"/>
              <a:ext cx="3334" cy="408"/>
              <a:chOff x="431" y="2840"/>
              <a:chExt cx="4490" cy="726"/>
            </a:xfrm>
          </p:grpSpPr>
          <p:pic>
            <p:nvPicPr>
              <p:cNvPr id="38" name="Picture 18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2840"/>
                <a:ext cx="4490" cy="726"/>
              </a:xfrm>
              <a:prstGeom prst="rect">
                <a:avLst/>
              </a:prstGeom>
              <a:solidFill>
                <a:srgbClr val="00CC99"/>
              </a:solidFill>
              <a:ln w="9525" cap="rnd">
                <a:solidFill>
                  <a:srgbClr val="F82F00"/>
                </a:solidFill>
                <a:prstDash val="sysDot"/>
                <a:miter lim="800000"/>
                <a:headEnd/>
                <a:tailEnd/>
              </a:ln>
            </p:spPr>
          </p:pic>
          <p:sp>
            <p:nvSpPr>
              <p:cNvPr id="39" name="Text Box 184"/>
              <p:cNvSpPr txBox="1">
                <a:spLocks noChangeArrowheads="1"/>
              </p:cNvSpPr>
              <p:nvPr/>
            </p:nvSpPr>
            <p:spPr bwMode="auto">
              <a:xfrm>
                <a:off x="1353" y="3112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0" name="Text Box 185"/>
              <p:cNvSpPr txBox="1">
                <a:spLocks noChangeArrowheads="1"/>
              </p:cNvSpPr>
              <p:nvPr/>
            </p:nvSpPr>
            <p:spPr bwMode="auto">
              <a:xfrm>
                <a:off x="1789" y="3132"/>
                <a:ext cx="124" cy="1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1" name="Text Box 186"/>
              <p:cNvSpPr txBox="1">
                <a:spLocks noChangeArrowheads="1"/>
              </p:cNvSpPr>
              <p:nvPr/>
            </p:nvSpPr>
            <p:spPr bwMode="auto">
              <a:xfrm>
                <a:off x="2202" y="3158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2" name="Text Box 187"/>
              <p:cNvSpPr txBox="1">
                <a:spLocks noChangeArrowheads="1"/>
              </p:cNvSpPr>
              <p:nvPr/>
            </p:nvSpPr>
            <p:spPr bwMode="auto">
              <a:xfrm>
                <a:off x="3044" y="3145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3" name="Text Box 188"/>
              <p:cNvSpPr txBox="1">
                <a:spLocks noChangeArrowheads="1"/>
              </p:cNvSpPr>
              <p:nvPr/>
            </p:nvSpPr>
            <p:spPr bwMode="auto">
              <a:xfrm>
                <a:off x="2595" y="3126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4" name="Text Box 189"/>
              <p:cNvSpPr txBox="1">
                <a:spLocks noChangeArrowheads="1"/>
              </p:cNvSpPr>
              <p:nvPr/>
            </p:nvSpPr>
            <p:spPr bwMode="auto">
              <a:xfrm>
                <a:off x="3860" y="3158"/>
                <a:ext cx="102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5" name="Text Box 190"/>
              <p:cNvSpPr txBox="1">
                <a:spLocks noChangeArrowheads="1"/>
              </p:cNvSpPr>
              <p:nvPr/>
            </p:nvSpPr>
            <p:spPr bwMode="auto">
              <a:xfrm>
                <a:off x="4676" y="3113"/>
                <a:ext cx="229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6" name="Text Box 191"/>
              <p:cNvSpPr txBox="1">
                <a:spLocks noChangeArrowheads="1"/>
              </p:cNvSpPr>
              <p:nvPr/>
            </p:nvSpPr>
            <p:spPr bwMode="auto">
              <a:xfrm>
                <a:off x="921" y="3113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7" name="Text Box 192"/>
              <p:cNvSpPr txBox="1">
                <a:spLocks noChangeArrowheads="1"/>
              </p:cNvSpPr>
              <p:nvPr/>
            </p:nvSpPr>
            <p:spPr bwMode="auto">
              <a:xfrm>
                <a:off x="535" y="3145"/>
                <a:ext cx="102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27" name="Text Box 193"/>
            <p:cNvSpPr txBox="1">
              <a:spLocks noChangeArrowheads="1"/>
            </p:cNvSpPr>
            <p:nvPr/>
          </p:nvSpPr>
          <p:spPr bwMode="auto">
            <a:xfrm>
              <a:off x="931" y="2538"/>
              <a:ext cx="26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28" name="Text Box 194"/>
            <p:cNvSpPr txBox="1">
              <a:spLocks noChangeArrowheads="1"/>
            </p:cNvSpPr>
            <p:nvPr/>
          </p:nvSpPr>
          <p:spPr bwMode="auto">
            <a:xfrm>
              <a:off x="1233" y="2517"/>
              <a:ext cx="26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9" name="Text Box 195"/>
            <p:cNvSpPr txBox="1">
              <a:spLocks noChangeArrowheads="1"/>
            </p:cNvSpPr>
            <p:nvPr/>
          </p:nvSpPr>
          <p:spPr bwMode="auto">
            <a:xfrm>
              <a:off x="1541" y="2516"/>
              <a:ext cx="26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30" name="Text Box 196"/>
            <p:cNvSpPr txBox="1">
              <a:spLocks noChangeArrowheads="1"/>
            </p:cNvSpPr>
            <p:nvPr/>
          </p:nvSpPr>
          <p:spPr bwMode="auto">
            <a:xfrm>
              <a:off x="1837" y="2508"/>
              <a:ext cx="26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31" name="Text Box 197"/>
            <p:cNvSpPr txBox="1">
              <a:spLocks noChangeArrowheads="1"/>
            </p:cNvSpPr>
            <p:nvPr/>
          </p:nvSpPr>
          <p:spPr bwMode="auto">
            <a:xfrm>
              <a:off x="2160" y="2514"/>
              <a:ext cx="26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32" name="Text Box 198"/>
            <p:cNvSpPr txBox="1">
              <a:spLocks noChangeArrowheads="1"/>
            </p:cNvSpPr>
            <p:nvPr/>
          </p:nvSpPr>
          <p:spPr bwMode="auto">
            <a:xfrm>
              <a:off x="3665" y="2518"/>
              <a:ext cx="26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33" name="Text Box 199"/>
            <p:cNvSpPr txBox="1">
              <a:spLocks noChangeArrowheads="1"/>
            </p:cNvSpPr>
            <p:nvPr/>
          </p:nvSpPr>
          <p:spPr bwMode="auto">
            <a:xfrm>
              <a:off x="3372" y="2513"/>
              <a:ext cx="26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34" name="Text Box 200"/>
            <p:cNvSpPr txBox="1">
              <a:spLocks noChangeArrowheads="1"/>
            </p:cNvSpPr>
            <p:nvPr/>
          </p:nvSpPr>
          <p:spPr bwMode="auto">
            <a:xfrm>
              <a:off x="3055" y="2510"/>
              <a:ext cx="26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35" name="Text Box 201"/>
            <p:cNvSpPr txBox="1">
              <a:spLocks noChangeArrowheads="1"/>
            </p:cNvSpPr>
            <p:nvPr/>
          </p:nvSpPr>
          <p:spPr bwMode="auto">
            <a:xfrm>
              <a:off x="2768" y="2523"/>
              <a:ext cx="21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36" name="Text Box 202"/>
            <p:cNvSpPr txBox="1">
              <a:spLocks noChangeArrowheads="1"/>
            </p:cNvSpPr>
            <p:nvPr/>
          </p:nvSpPr>
          <p:spPr bwMode="auto">
            <a:xfrm>
              <a:off x="2473" y="2508"/>
              <a:ext cx="26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37" name="Text Box 203"/>
            <p:cNvSpPr txBox="1">
              <a:spLocks noChangeArrowheads="1"/>
            </p:cNvSpPr>
            <p:nvPr/>
          </p:nvSpPr>
          <p:spPr bwMode="auto">
            <a:xfrm>
              <a:off x="3949" y="2507"/>
              <a:ext cx="36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48" name="Group 181"/>
          <p:cNvGrpSpPr>
            <a:grpSpLocks/>
          </p:cNvGrpSpPr>
          <p:nvPr/>
        </p:nvGrpSpPr>
        <p:grpSpPr bwMode="auto">
          <a:xfrm>
            <a:off x="6400800" y="3275013"/>
            <a:ext cx="3478062" cy="1068387"/>
            <a:chOff x="884" y="2387"/>
            <a:chExt cx="3450" cy="408"/>
          </a:xfrm>
        </p:grpSpPr>
        <p:grpSp>
          <p:nvGrpSpPr>
            <p:cNvPr id="49" name="Group 182"/>
            <p:cNvGrpSpPr>
              <a:grpSpLocks/>
            </p:cNvGrpSpPr>
            <p:nvPr/>
          </p:nvGrpSpPr>
          <p:grpSpPr bwMode="auto">
            <a:xfrm>
              <a:off x="884" y="2387"/>
              <a:ext cx="3334" cy="408"/>
              <a:chOff x="431" y="2840"/>
              <a:chExt cx="4490" cy="726"/>
            </a:xfrm>
          </p:grpSpPr>
          <p:pic>
            <p:nvPicPr>
              <p:cNvPr id="61" name="Picture 18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2840"/>
                <a:ext cx="4490" cy="726"/>
              </a:xfrm>
              <a:prstGeom prst="rect">
                <a:avLst/>
              </a:prstGeom>
              <a:solidFill>
                <a:srgbClr val="00CC99"/>
              </a:solidFill>
              <a:ln w="9525" cap="rnd">
                <a:solidFill>
                  <a:srgbClr val="F82F00"/>
                </a:solidFill>
                <a:prstDash val="sysDot"/>
                <a:miter lim="800000"/>
                <a:headEnd/>
                <a:tailEnd/>
              </a:ln>
            </p:spPr>
          </p:pic>
          <p:sp>
            <p:nvSpPr>
              <p:cNvPr id="62" name="Text Box 184"/>
              <p:cNvSpPr txBox="1">
                <a:spLocks noChangeArrowheads="1"/>
              </p:cNvSpPr>
              <p:nvPr/>
            </p:nvSpPr>
            <p:spPr bwMode="auto">
              <a:xfrm>
                <a:off x="1353" y="3112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3" name="Text Box 185"/>
              <p:cNvSpPr txBox="1">
                <a:spLocks noChangeArrowheads="1"/>
              </p:cNvSpPr>
              <p:nvPr/>
            </p:nvSpPr>
            <p:spPr bwMode="auto">
              <a:xfrm>
                <a:off x="1789" y="3132"/>
                <a:ext cx="124" cy="1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4" name="Text Box 186"/>
              <p:cNvSpPr txBox="1">
                <a:spLocks noChangeArrowheads="1"/>
              </p:cNvSpPr>
              <p:nvPr/>
            </p:nvSpPr>
            <p:spPr bwMode="auto">
              <a:xfrm>
                <a:off x="2202" y="3158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5" name="Text Box 187"/>
              <p:cNvSpPr txBox="1">
                <a:spLocks noChangeArrowheads="1"/>
              </p:cNvSpPr>
              <p:nvPr/>
            </p:nvSpPr>
            <p:spPr bwMode="auto">
              <a:xfrm>
                <a:off x="3044" y="3145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6" name="Text Box 188"/>
              <p:cNvSpPr txBox="1">
                <a:spLocks noChangeArrowheads="1"/>
              </p:cNvSpPr>
              <p:nvPr/>
            </p:nvSpPr>
            <p:spPr bwMode="auto">
              <a:xfrm>
                <a:off x="2595" y="3126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7" name="Text Box 189"/>
              <p:cNvSpPr txBox="1">
                <a:spLocks noChangeArrowheads="1"/>
              </p:cNvSpPr>
              <p:nvPr/>
            </p:nvSpPr>
            <p:spPr bwMode="auto">
              <a:xfrm>
                <a:off x="3860" y="3158"/>
                <a:ext cx="102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8" name="Text Box 190"/>
              <p:cNvSpPr txBox="1">
                <a:spLocks noChangeArrowheads="1"/>
              </p:cNvSpPr>
              <p:nvPr/>
            </p:nvSpPr>
            <p:spPr bwMode="auto">
              <a:xfrm>
                <a:off x="4676" y="3113"/>
                <a:ext cx="229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9" name="Text Box 191"/>
              <p:cNvSpPr txBox="1">
                <a:spLocks noChangeArrowheads="1"/>
              </p:cNvSpPr>
              <p:nvPr/>
            </p:nvSpPr>
            <p:spPr bwMode="auto">
              <a:xfrm>
                <a:off x="921" y="3113"/>
                <a:ext cx="101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0" name="Text Box 192"/>
              <p:cNvSpPr txBox="1">
                <a:spLocks noChangeArrowheads="1"/>
              </p:cNvSpPr>
              <p:nvPr/>
            </p:nvSpPr>
            <p:spPr bwMode="auto">
              <a:xfrm>
                <a:off x="535" y="3145"/>
                <a:ext cx="102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50" name="Text Box 193"/>
            <p:cNvSpPr txBox="1">
              <a:spLocks noChangeArrowheads="1"/>
            </p:cNvSpPr>
            <p:nvPr/>
          </p:nvSpPr>
          <p:spPr bwMode="auto">
            <a:xfrm>
              <a:off x="933" y="2538"/>
              <a:ext cx="2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51" name="Text Box 194"/>
            <p:cNvSpPr txBox="1">
              <a:spLocks noChangeArrowheads="1"/>
            </p:cNvSpPr>
            <p:nvPr/>
          </p:nvSpPr>
          <p:spPr bwMode="auto">
            <a:xfrm>
              <a:off x="1234" y="2517"/>
              <a:ext cx="2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2" name="Text Box 195"/>
            <p:cNvSpPr txBox="1">
              <a:spLocks noChangeArrowheads="1"/>
            </p:cNvSpPr>
            <p:nvPr/>
          </p:nvSpPr>
          <p:spPr bwMode="auto">
            <a:xfrm>
              <a:off x="1541" y="2516"/>
              <a:ext cx="2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3" name="Text Box 196"/>
            <p:cNvSpPr txBox="1">
              <a:spLocks noChangeArrowheads="1"/>
            </p:cNvSpPr>
            <p:nvPr/>
          </p:nvSpPr>
          <p:spPr bwMode="auto">
            <a:xfrm>
              <a:off x="1837" y="2508"/>
              <a:ext cx="2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54" name="Text Box 197"/>
            <p:cNvSpPr txBox="1">
              <a:spLocks noChangeArrowheads="1"/>
            </p:cNvSpPr>
            <p:nvPr/>
          </p:nvSpPr>
          <p:spPr bwMode="auto">
            <a:xfrm>
              <a:off x="2160" y="2514"/>
              <a:ext cx="2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55" name="Text Box 198"/>
            <p:cNvSpPr txBox="1">
              <a:spLocks noChangeArrowheads="1"/>
            </p:cNvSpPr>
            <p:nvPr/>
          </p:nvSpPr>
          <p:spPr bwMode="auto">
            <a:xfrm>
              <a:off x="3665" y="2518"/>
              <a:ext cx="2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56" name="Text Box 199"/>
            <p:cNvSpPr txBox="1">
              <a:spLocks noChangeArrowheads="1"/>
            </p:cNvSpPr>
            <p:nvPr/>
          </p:nvSpPr>
          <p:spPr bwMode="auto">
            <a:xfrm>
              <a:off x="3370" y="2513"/>
              <a:ext cx="2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57" name="Text Box 200"/>
            <p:cNvSpPr txBox="1">
              <a:spLocks noChangeArrowheads="1"/>
            </p:cNvSpPr>
            <p:nvPr/>
          </p:nvSpPr>
          <p:spPr bwMode="auto">
            <a:xfrm>
              <a:off x="3055" y="2510"/>
              <a:ext cx="2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58" name="Text Box 201"/>
            <p:cNvSpPr txBox="1">
              <a:spLocks noChangeArrowheads="1"/>
            </p:cNvSpPr>
            <p:nvPr/>
          </p:nvSpPr>
          <p:spPr bwMode="auto">
            <a:xfrm>
              <a:off x="2767" y="2523"/>
              <a:ext cx="21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59" name="Text Box 202"/>
            <p:cNvSpPr txBox="1">
              <a:spLocks noChangeArrowheads="1"/>
            </p:cNvSpPr>
            <p:nvPr/>
          </p:nvSpPr>
          <p:spPr bwMode="auto">
            <a:xfrm>
              <a:off x="2474" y="2508"/>
              <a:ext cx="2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60" name="Text Box 203"/>
            <p:cNvSpPr txBox="1">
              <a:spLocks noChangeArrowheads="1"/>
            </p:cNvSpPr>
            <p:nvPr/>
          </p:nvSpPr>
          <p:spPr bwMode="auto">
            <a:xfrm>
              <a:off x="3947" y="2507"/>
              <a:ext cx="38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82F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71" name="Group 64"/>
          <p:cNvGrpSpPr>
            <a:grpSpLocks/>
          </p:cNvGrpSpPr>
          <p:nvPr/>
        </p:nvGrpSpPr>
        <p:grpSpPr bwMode="auto">
          <a:xfrm>
            <a:off x="152408" y="990603"/>
            <a:ext cx="4786313" cy="609600"/>
            <a:chOff x="-76200" y="849292"/>
            <a:chExt cx="4786313" cy="609600"/>
          </a:xfrm>
        </p:grpSpPr>
        <p:sp>
          <p:nvSpPr>
            <p:cNvPr id="72" name="TextBox 40"/>
            <p:cNvSpPr txBox="1">
              <a:spLocks noChangeArrowheads="1"/>
            </p:cNvSpPr>
            <p:nvPr/>
          </p:nvSpPr>
          <p:spPr bwMode="auto">
            <a:xfrm>
              <a:off x="-76200" y="925492"/>
              <a:ext cx="478631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- So sánh các tỉ số       và     </a:t>
              </a:r>
            </a:p>
          </p:txBody>
        </p:sp>
        <p:graphicFrame>
          <p:nvGraphicFramePr>
            <p:cNvPr id="73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0288418"/>
                </p:ext>
              </p:extLst>
            </p:nvPr>
          </p:nvGraphicFramePr>
          <p:xfrm>
            <a:off x="2152650" y="892023"/>
            <a:ext cx="285750" cy="566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8" name="Equation" r:id="rId4" imgW="330057" imgH="444307" progId="Equation.DSMT4">
                    <p:embed/>
                  </p:oleObj>
                </mc:Choice>
                <mc:Fallback>
                  <p:oleObj name="Equation" r:id="rId4" imgW="330057" imgH="44430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2650" y="892023"/>
                          <a:ext cx="285750" cy="566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9396747"/>
                </p:ext>
              </p:extLst>
            </p:nvPr>
          </p:nvGraphicFramePr>
          <p:xfrm>
            <a:off x="2847972" y="849292"/>
            <a:ext cx="428628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9" name="Equation" r:id="rId6" imgW="291973" imgH="393529" progId="Equation.DSMT4">
                    <p:embed/>
                  </p:oleObj>
                </mc:Choice>
                <mc:Fallback>
                  <p:oleObj name="Equation" r:id="rId6" imgW="291973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7972" y="849292"/>
                          <a:ext cx="428628" cy="577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135000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Text Box 75"/>
          <p:cNvSpPr txBox="1">
            <a:spLocks noChangeArrowheads="1"/>
          </p:cNvSpPr>
          <p:nvPr/>
        </p:nvSpPr>
        <p:spPr bwMode="auto">
          <a:xfrm>
            <a:off x="1524000" y="2998113"/>
            <a:ext cx="1828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u="sng" baseline="0">
                <a:latin typeface="Times New Roman" pitchFamily="18" charset="0"/>
              </a:rPr>
              <a:t>Giải:</a:t>
            </a:r>
          </a:p>
        </p:txBody>
      </p:sp>
      <p:sp>
        <p:nvSpPr>
          <p:cNvPr id="76" name="Text Box 43"/>
          <p:cNvSpPr txBox="1">
            <a:spLocks noChangeArrowheads="1"/>
          </p:cNvSpPr>
          <p:nvPr/>
        </p:nvSpPr>
        <p:spPr bwMode="auto">
          <a:xfrm>
            <a:off x="4425954" y="4964113"/>
            <a:ext cx="1800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baseline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7" name="AutoShape 54"/>
          <p:cNvSpPr>
            <a:spLocks/>
          </p:cNvSpPr>
          <p:nvPr/>
        </p:nvSpPr>
        <p:spPr bwMode="auto">
          <a:xfrm>
            <a:off x="2646363" y="3770313"/>
            <a:ext cx="342900" cy="1281112"/>
          </a:xfrm>
          <a:prstGeom prst="rightBrace">
            <a:avLst>
              <a:gd name="adj1" fmla="val 2800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8" name="Rectangle 50"/>
          <p:cNvSpPr>
            <a:spLocks noChangeArrowheads="1"/>
          </p:cNvSpPr>
          <p:nvPr/>
        </p:nvSpPr>
        <p:spPr bwMode="auto">
          <a:xfrm>
            <a:off x="3003551" y="4213225"/>
            <a:ext cx="476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baseline="0">
                <a:latin typeface=".VnArial Narrow" pitchFamily="34" charset="0"/>
                <a:cs typeface="Arial" pitchFamily="34" charset="0"/>
                <a:sym typeface="Symbol" pitchFamily="18" charset="2"/>
              </a:rPr>
              <a:t> </a:t>
            </a:r>
            <a:endParaRPr lang="en-US" altLang="en-US" baseline="0">
              <a:cs typeface="Arial" pitchFamily="34" charset="0"/>
            </a:endParaRPr>
          </a:p>
        </p:txBody>
      </p:sp>
      <p:graphicFrame>
        <p:nvGraphicFramePr>
          <p:cNvPr id="7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441857"/>
              </p:ext>
            </p:extLst>
          </p:nvPr>
        </p:nvGraphicFramePr>
        <p:xfrm>
          <a:off x="3575050" y="4103693"/>
          <a:ext cx="2857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0" name="Equation" r:id="rId8" imgW="330057" imgH="444307" progId="Equation.DSMT4">
                  <p:embed/>
                </p:oleObj>
              </mc:Choice>
              <mc:Fallback>
                <p:oleObj name="Equation" r:id="rId8" imgW="330057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4103693"/>
                        <a:ext cx="28575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403916"/>
              </p:ext>
            </p:extLst>
          </p:nvPr>
        </p:nvGraphicFramePr>
        <p:xfrm>
          <a:off x="4217996" y="4092577"/>
          <a:ext cx="428625" cy="577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" name="Equation" r:id="rId9" imgW="291973" imgH="393529" progId="Equation.DSMT4">
                  <p:embed/>
                </p:oleObj>
              </mc:Choice>
              <mc:Fallback>
                <p:oleObj name="Equation" r:id="rId9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96" y="4092577"/>
                        <a:ext cx="428625" cy="577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550049"/>
              </p:ext>
            </p:extLst>
          </p:nvPr>
        </p:nvGraphicFramePr>
        <p:xfrm>
          <a:off x="5075246" y="4103693"/>
          <a:ext cx="14287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" name="Equation" r:id="rId10" imgW="164957" imgH="444114" progId="Equation.DSMT4">
                  <p:embed/>
                </p:oleObj>
              </mc:Choice>
              <mc:Fallback>
                <p:oleObj name="Equation" r:id="rId10" imgW="164957" imgH="4441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46" y="4103693"/>
                        <a:ext cx="14287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" name="Group 114"/>
          <p:cNvGrpSpPr>
            <a:grpSpLocks/>
          </p:cNvGrpSpPr>
          <p:nvPr/>
        </p:nvGrpSpPr>
        <p:grpSpPr bwMode="auto">
          <a:xfrm>
            <a:off x="788988" y="3636967"/>
            <a:ext cx="5429250" cy="652463"/>
            <a:chOff x="428596" y="4000504"/>
            <a:chExt cx="5429288" cy="652459"/>
          </a:xfrm>
        </p:grpSpPr>
        <p:graphicFrame>
          <p:nvGraphicFramePr>
            <p:cNvPr id="83" name="Object 39"/>
            <p:cNvGraphicFramePr>
              <a:graphicFrameLocks noChangeAspect="1"/>
            </p:cNvGraphicFramePr>
            <p:nvPr/>
          </p:nvGraphicFramePr>
          <p:xfrm>
            <a:off x="428596" y="4000504"/>
            <a:ext cx="285750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3" name="Equation" r:id="rId12" imgW="330057" imgH="444307" progId="Equation.DSMT4">
                    <p:embed/>
                  </p:oleObj>
                </mc:Choice>
                <mc:Fallback>
                  <p:oleObj name="Equation" r:id="rId12" imgW="330057" imgH="44430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596" y="4000504"/>
                          <a:ext cx="285750" cy="566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TextBox 41"/>
            <p:cNvSpPr txBox="1">
              <a:spLocks noChangeArrowheads="1"/>
            </p:cNvSpPr>
            <p:nvPr/>
          </p:nvSpPr>
          <p:spPr bwMode="auto">
            <a:xfrm>
              <a:off x="785785" y="4143378"/>
              <a:ext cx="5072099" cy="36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=        =</a:t>
              </a:r>
            </a:p>
          </p:txBody>
        </p:sp>
        <p:graphicFrame>
          <p:nvGraphicFramePr>
            <p:cNvPr id="85" name="Object 40"/>
            <p:cNvGraphicFramePr>
              <a:graphicFrameLocks noChangeAspect="1"/>
            </p:cNvGraphicFramePr>
            <p:nvPr/>
          </p:nvGraphicFramePr>
          <p:xfrm>
            <a:off x="1142976" y="4068763"/>
            <a:ext cx="142875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4" name="Equation" r:id="rId13" imgW="165028" imgH="457002" progId="Equation.DSMT4">
                    <p:embed/>
                  </p:oleObj>
                </mc:Choice>
                <mc:Fallback>
                  <p:oleObj name="Equation" r:id="rId13" imgW="165028" imgH="45700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2976" y="4068763"/>
                          <a:ext cx="142875" cy="58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41"/>
            <p:cNvGraphicFramePr>
              <a:graphicFrameLocks noChangeAspect="1"/>
            </p:cNvGraphicFramePr>
            <p:nvPr/>
          </p:nvGraphicFramePr>
          <p:xfrm>
            <a:off x="1785918" y="4076708"/>
            <a:ext cx="142875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5" name="Equation" r:id="rId15" imgW="164957" imgH="444114" progId="Equation.DSMT4">
                    <p:embed/>
                  </p:oleObj>
                </mc:Choice>
                <mc:Fallback>
                  <p:oleObj name="Equation" r:id="rId15" imgW="164957" imgH="44411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5918" y="4076708"/>
                          <a:ext cx="142875" cy="566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7" name="Group 115"/>
          <p:cNvGrpSpPr>
            <a:grpSpLocks/>
          </p:cNvGrpSpPr>
          <p:nvPr/>
        </p:nvGrpSpPr>
        <p:grpSpPr bwMode="auto">
          <a:xfrm>
            <a:off x="717550" y="4314825"/>
            <a:ext cx="5500688" cy="584200"/>
            <a:chOff x="357158" y="4779976"/>
            <a:chExt cx="5500726" cy="584196"/>
          </a:xfrm>
        </p:grpSpPr>
        <p:graphicFrame>
          <p:nvGraphicFramePr>
            <p:cNvPr id="88" name="Object 42"/>
            <p:cNvGraphicFramePr>
              <a:graphicFrameLocks noChangeAspect="1"/>
            </p:cNvGraphicFramePr>
            <p:nvPr/>
          </p:nvGraphicFramePr>
          <p:xfrm>
            <a:off x="357158" y="4779976"/>
            <a:ext cx="428625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6" name="Equation" r:id="rId16" imgW="291973" imgH="393529" progId="Equation.DSMT4">
                    <p:embed/>
                  </p:oleObj>
                </mc:Choice>
                <mc:Fallback>
                  <p:oleObj name="Equation" r:id="rId16" imgW="291973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58" y="4779976"/>
                          <a:ext cx="428625" cy="577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135000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43"/>
            <p:cNvGraphicFramePr>
              <a:graphicFrameLocks noChangeAspect="1"/>
            </p:cNvGraphicFramePr>
            <p:nvPr/>
          </p:nvGraphicFramePr>
          <p:xfrm>
            <a:off x="1135040" y="4786313"/>
            <a:ext cx="222250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7" name="Equation" r:id="rId17" imgW="152334" imgH="393529" progId="Equation.DSMT4">
                    <p:embed/>
                  </p:oleObj>
                </mc:Choice>
                <mc:Fallback>
                  <p:oleObj name="Equation" r:id="rId17" imgW="152334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5040" y="4786313"/>
                          <a:ext cx="222250" cy="577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135000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44"/>
            <p:cNvGraphicFramePr>
              <a:graphicFrameLocks noChangeAspect="1"/>
            </p:cNvGraphicFramePr>
            <p:nvPr/>
          </p:nvGraphicFramePr>
          <p:xfrm>
            <a:off x="1777982" y="4786322"/>
            <a:ext cx="222250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8" name="Equation" r:id="rId19" imgW="152334" imgH="393529" progId="Equation.DSMT4">
                    <p:embed/>
                  </p:oleObj>
                </mc:Choice>
                <mc:Fallback>
                  <p:oleObj name="Equation" r:id="rId19" imgW="152334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7982" y="4786322"/>
                          <a:ext cx="222250" cy="577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135000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" name="TextBox 48"/>
            <p:cNvSpPr txBox="1">
              <a:spLocks noChangeArrowheads="1"/>
            </p:cNvSpPr>
            <p:nvPr/>
          </p:nvSpPr>
          <p:spPr bwMode="auto">
            <a:xfrm>
              <a:off x="785786" y="4857763"/>
              <a:ext cx="5072098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=        =</a:t>
              </a:r>
            </a:p>
          </p:txBody>
        </p:sp>
      </p:grpSp>
      <p:sp>
        <p:nvSpPr>
          <p:cNvPr id="92" name="TextBox 63"/>
          <p:cNvSpPr txBox="1">
            <a:spLocks noChangeArrowheads="1"/>
          </p:cNvSpPr>
          <p:nvPr/>
        </p:nvSpPr>
        <p:spPr bwMode="auto">
          <a:xfrm>
            <a:off x="3927483" y="4213225"/>
            <a:ext cx="507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aseline="0">
                <a:latin typeface="Times New Roman" pitchFamily="18" charset="0"/>
                <a:cs typeface="Arial" pitchFamily="34" charset="0"/>
              </a:rPr>
              <a:t>=           =</a:t>
            </a:r>
          </a:p>
        </p:txBody>
      </p:sp>
      <p:sp>
        <p:nvSpPr>
          <p:cNvPr id="93" name="Text Box 93"/>
          <p:cNvSpPr txBox="1">
            <a:spLocks noChangeArrowheads="1"/>
          </p:cNvSpPr>
          <p:nvPr/>
        </p:nvSpPr>
        <p:spPr bwMode="auto">
          <a:xfrm>
            <a:off x="152404" y="1600205"/>
            <a:ext cx="5399177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aseline="0">
                <a:latin typeface="Times New Roman" pitchFamily="18" charset="0"/>
              </a:rPr>
              <a:t>Đo các đoạn thẳng BC và EF. Tính tỉ số        </a:t>
            </a:r>
            <a:r>
              <a:rPr lang="en-US" altLang="en-US" sz="2200" baseline="0" smtClean="0">
                <a:latin typeface="Times New Roman" pitchFamily="18" charset="0"/>
              </a:rPr>
              <a:t>,</a:t>
            </a:r>
            <a:endParaRPr lang="en-US" altLang="en-US" sz="2200" baseline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200" baseline="0">
                <a:latin typeface="Times New Roman" pitchFamily="18" charset="0"/>
              </a:rPr>
              <a:t>So sánh với các tỉ số trên và </a:t>
            </a:r>
            <a:r>
              <a:rPr lang="en-US" altLang="en-US" sz="2200" baseline="0">
                <a:solidFill>
                  <a:srgbClr val="FF0000"/>
                </a:solidFill>
                <a:latin typeface="Times New Roman" pitchFamily="18" charset="0"/>
              </a:rPr>
              <a:t>dự đoán sự đồng dạng của 2 tam giác ABC và DEF.</a:t>
            </a:r>
          </a:p>
        </p:txBody>
      </p:sp>
      <p:graphicFrame>
        <p:nvGraphicFramePr>
          <p:cNvPr id="94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86941"/>
              </p:ext>
            </p:extLst>
          </p:nvPr>
        </p:nvGraphicFramePr>
        <p:xfrm>
          <a:off x="4800605" y="1600200"/>
          <a:ext cx="4349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9" name="Equation" r:id="rId21" imgW="317225" imgH="444114" progId="Equation.DSMT4">
                  <p:embed/>
                </p:oleObj>
              </mc:Choice>
              <mc:Fallback>
                <p:oleObj name="Equation" r:id="rId21" imgW="317225" imgH="4441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5" y="1600200"/>
                        <a:ext cx="4349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TextBox 115"/>
          <p:cNvSpPr txBox="1">
            <a:spLocks noChangeArrowheads="1"/>
          </p:cNvSpPr>
          <p:nvPr/>
        </p:nvSpPr>
        <p:spPr bwMode="auto">
          <a:xfrm>
            <a:off x="5289550" y="4137025"/>
            <a:ext cx="642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aseline="0">
                <a:latin typeface="Times New Roman" pitchFamily="18" charset="0"/>
                <a:cs typeface="Arial" pitchFamily="34" charset="0"/>
              </a:rPr>
              <a:t>(1)</a:t>
            </a:r>
          </a:p>
        </p:txBody>
      </p:sp>
      <p:sp>
        <p:nvSpPr>
          <p:cNvPr id="96" name="TextBox 51"/>
          <p:cNvSpPr txBox="1">
            <a:spLocks noChangeArrowheads="1"/>
          </p:cNvSpPr>
          <p:nvPr/>
        </p:nvSpPr>
        <p:spPr bwMode="auto">
          <a:xfrm>
            <a:off x="860433" y="5116513"/>
            <a:ext cx="1285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aseline="0">
                <a:latin typeface="Times New Roman" pitchFamily="18" charset="0"/>
                <a:cs typeface="Arial" pitchFamily="34" charset="0"/>
              </a:rPr>
              <a:t>BC = 3,6</a:t>
            </a:r>
          </a:p>
        </p:txBody>
      </p:sp>
      <p:sp>
        <p:nvSpPr>
          <p:cNvPr id="97" name="TextBox 52"/>
          <p:cNvSpPr txBox="1">
            <a:spLocks noChangeArrowheads="1"/>
          </p:cNvSpPr>
          <p:nvPr/>
        </p:nvSpPr>
        <p:spPr bwMode="auto">
          <a:xfrm>
            <a:off x="860433" y="5557839"/>
            <a:ext cx="1071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aseline="0">
                <a:latin typeface="Times New Roman" pitchFamily="18" charset="0"/>
                <a:cs typeface="Arial" pitchFamily="34" charset="0"/>
              </a:rPr>
              <a:t>EF = 7,2</a:t>
            </a:r>
          </a:p>
        </p:txBody>
      </p:sp>
      <p:sp>
        <p:nvSpPr>
          <p:cNvPr id="98" name="Rectangle 53"/>
          <p:cNvSpPr>
            <a:spLocks noChangeArrowheads="1"/>
          </p:cNvSpPr>
          <p:nvPr/>
        </p:nvSpPr>
        <p:spPr bwMode="auto">
          <a:xfrm>
            <a:off x="3165476" y="5432425"/>
            <a:ext cx="476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baseline="0">
                <a:latin typeface=".VnArial Narrow" pitchFamily="34" charset="0"/>
                <a:cs typeface="Arial" pitchFamily="34" charset="0"/>
                <a:sym typeface="Symbol" pitchFamily="18" charset="2"/>
              </a:rPr>
              <a:t> </a:t>
            </a:r>
            <a:endParaRPr lang="en-US" altLang="en-US" baseline="0">
              <a:cs typeface="Arial" pitchFamily="34" charset="0"/>
            </a:endParaRPr>
          </a:p>
        </p:txBody>
      </p:sp>
      <p:grpSp>
        <p:nvGrpSpPr>
          <p:cNvPr id="99" name="Group 110"/>
          <p:cNvGrpSpPr>
            <a:grpSpLocks/>
          </p:cNvGrpSpPr>
          <p:nvPr/>
        </p:nvGrpSpPr>
        <p:grpSpPr bwMode="auto">
          <a:xfrm>
            <a:off x="3652838" y="5356230"/>
            <a:ext cx="5643562" cy="663575"/>
            <a:chOff x="3214688" y="5357813"/>
            <a:chExt cx="5643562" cy="663575"/>
          </a:xfrm>
        </p:grpSpPr>
        <p:graphicFrame>
          <p:nvGraphicFramePr>
            <p:cNvPr id="100" name="Object 46"/>
            <p:cNvGraphicFramePr>
              <a:graphicFrameLocks noChangeAspect="1"/>
            </p:cNvGraphicFramePr>
            <p:nvPr/>
          </p:nvGraphicFramePr>
          <p:xfrm>
            <a:off x="3214688" y="5357813"/>
            <a:ext cx="428625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0" name="Equation" r:id="rId23" imgW="279279" imgH="393529" progId="Equation.DSMT4">
                    <p:embed/>
                  </p:oleObj>
                </mc:Choice>
                <mc:Fallback>
                  <p:oleObj name="Equation" r:id="rId23" imgW="279279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4688" y="5357813"/>
                          <a:ext cx="428625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135000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47"/>
            <p:cNvGraphicFramePr>
              <a:graphicFrameLocks noChangeAspect="1"/>
            </p:cNvGraphicFramePr>
            <p:nvPr/>
          </p:nvGraphicFramePr>
          <p:xfrm>
            <a:off x="4094163" y="5405438"/>
            <a:ext cx="263525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1" name="Equation" r:id="rId25" imgW="304668" imgH="482391" progId="Equation.DSMT4">
                    <p:embed/>
                  </p:oleObj>
                </mc:Choice>
                <mc:Fallback>
                  <p:oleObj name="Equation" r:id="rId25" imgW="304668" imgH="48239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4163" y="5405438"/>
                          <a:ext cx="263525" cy="615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48"/>
            <p:cNvGraphicFramePr>
              <a:graphicFrameLocks noChangeAspect="1"/>
            </p:cNvGraphicFramePr>
            <p:nvPr/>
          </p:nvGraphicFramePr>
          <p:xfrm>
            <a:off x="4786313" y="5391150"/>
            <a:ext cx="142875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2" name="Equation" r:id="rId27" imgW="164957" imgH="444114" progId="Equation.DSMT4">
                    <p:embed/>
                  </p:oleObj>
                </mc:Choice>
                <mc:Fallback>
                  <p:oleObj name="Equation" r:id="rId27" imgW="164957" imgH="44411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6313" y="5391150"/>
                          <a:ext cx="142875" cy="566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" name="TextBox 58"/>
            <p:cNvSpPr txBox="1">
              <a:spLocks noChangeArrowheads="1"/>
            </p:cNvSpPr>
            <p:nvPr/>
          </p:nvSpPr>
          <p:spPr bwMode="auto">
            <a:xfrm>
              <a:off x="3786188" y="5500688"/>
              <a:ext cx="5072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rPr>
                <a:t>=        =</a:t>
              </a:r>
            </a:p>
          </p:txBody>
        </p:sp>
      </p:grpSp>
      <p:sp>
        <p:nvSpPr>
          <p:cNvPr id="104" name="AutoShape 54"/>
          <p:cNvSpPr>
            <a:spLocks/>
          </p:cNvSpPr>
          <p:nvPr/>
        </p:nvSpPr>
        <p:spPr bwMode="auto">
          <a:xfrm>
            <a:off x="2574929" y="5200655"/>
            <a:ext cx="214313" cy="714375"/>
          </a:xfrm>
          <a:prstGeom prst="rightBrace">
            <a:avLst>
              <a:gd name="adj1" fmla="val 2800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05" name="TextBox 116"/>
          <p:cNvSpPr txBox="1">
            <a:spLocks noChangeArrowheads="1"/>
          </p:cNvSpPr>
          <p:nvPr/>
        </p:nvSpPr>
        <p:spPr bwMode="auto">
          <a:xfrm>
            <a:off x="5441950" y="5438775"/>
            <a:ext cx="642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aseline="0">
                <a:latin typeface="Times New Roman" pitchFamily="18" charset="0"/>
                <a:cs typeface="Arial" pitchFamily="34" charset="0"/>
              </a:rPr>
              <a:t>(2)</a:t>
            </a:r>
          </a:p>
        </p:txBody>
      </p:sp>
      <p:sp>
        <p:nvSpPr>
          <p:cNvPr id="106" name="TextBox 117"/>
          <p:cNvSpPr txBox="1">
            <a:spLocks noChangeArrowheads="1"/>
          </p:cNvSpPr>
          <p:nvPr/>
        </p:nvSpPr>
        <p:spPr bwMode="auto">
          <a:xfrm>
            <a:off x="812808" y="6042025"/>
            <a:ext cx="5857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aseline="0">
                <a:latin typeface="Times New Roman" pitchFamily="18" charset="0"/>
                <a:cs typeface="Arial" pitchFamily="34" charset="0"/>
              </a:rPr>
              <a:t>Từ (1) và (2)                    =        =</a:t>
            </a:r>
          </a:p>
        </p:txBody>
      </p:sp>
      <p:graphicFrame>
        <p:nvGraphicFramePr>
          <p:cNvPr id="107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63121"/>
              </p:ext>
            </p:extLst>
          </p:nvPr>
        </p:nvGraphicFramePr>
        <p:xfrm>
          <a:off x="4432308" y="6022981"/>
          <a:ext cx="4667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3" name="Equation" r:id="rId28" imgW="317225" imgH="444114" progId="Equation.DSMT4">
                  <p:embed/>
                </p:oleObj>
              </mc:Choice>
              <mc:Fallback>
                <p:oleObj name="Equation" r:id="rId28" imgW="317225" imgH="4441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8" y="6022981"/>
                        <a:ext cx="4667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944386"/>
              </p:ext>
            </p:extLst>
          </p:nvPr>
        </p:nvGraphicFramePr>
        <p:xfrm>
          <a:off x="3717933" y="6022977"/>
          <a:ext cx="428625" cy="577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4" name="Equation" r:id="rId29" imgW="291973" imgH="393529" progId="Equation.DSMT4">
                  <p:embed/>
                </p:oleObj>
              </mc:Choice>
              <mc:Fallback>
                <p:oleObj name="Equation" r:id="rId29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33" y="6022977"/>
                        <a:ext cx="428625" cy="577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276521"/>
              </p:ext>
            </p:extLst>
          </p:nvPr>
        </p:nvGraphicFramePr>
        <p:xfrm>
          <a:off x="2932113" y="6022977"/>
          <a:ext cx="285750" cy="566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5" name="Equation" r:id="rId30" imgW="330057" imgH="444307" progId="Equation.DSMT4">
                  <p:embed/>
                </p:oleObj>
              </mc:Choice>
              <mc:Fallback>
                <p:oleObj name="Equation" r:id="rId30" imgW="330057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6022977"/>
                        <a:ext cx="285750" cy="566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Rectangle 53"/>
          <p:cNvSpPr>
            <a:spLocks noChangeArrowheads="1"/>
          </p:cNvSpPr>
          <p:nvPr/>
        </p:nvSpPr>
        <p:spPr bwMode="auto">
          <a:xfrm>
            <a:off x="2432050" y="6094413"/>
            <a:ext cx="476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baseline="0">
                <a:latin typeface=".VnArial Narrow" pitchFamily="34" charset="0"/>
                <a:cs typeface="Arial" pitchFamily="34" charset="0"/>
                <a:sym typeface="Symbol" pitchFamily="18" charset="2"/>
              </a:rPr>
              <a:t> </a:t>
            </a:r>
            <a:endParaRPr lang="en-US" altLang="en-US" baseline="0">
              <a:cs typeface="Arial" pitchFamily="34" charset="0"/>
            </a:endParaRPr>
          </a:p>
        </p:txBody>
      </p:sp>
      <p:sp>
        <p:nvSpPr>
          <p:cNvPr id="111" name="Rectangle 53"/>
          <p:cNvSpPr>
            <a:spLocks noChangeArrowheads="1"/>
          </p:cNvSpPr>
          <p:nvPr/>
        </p:nvSpPr>
        <p:spPr bwMode="auto">
          <a:xfrm>
            <a:off x="5003800" y="6153151"/>
            <a:ext cx="476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baseline="0">
                <a:latin typeface=".VnArial Narrow" pitchFamily="34" charset="0"/>
                <a:cs typeface="Arial" pitchFamily="34" charset="0"/>
                <a:sym typeface="Symbol" pitchFamily="18" charset="2"/>
              </a:rPr>
              <a:t> </a:t>
            </a:r>
            <a:endParaRPr lang="en-US" altLang="en-US" baseline="0">
              <a:cs typeface="Arial" pitchFamily="34" charset="0"/>
            </a:endParaRP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5718183" y="6153149"/>
            <a:ext cx="3071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 baseline="0">
                <a:solidFill>
                  <a:srgbClr val="00206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altLang="en-US" sz="2000" b="1" baseline="0">
                <a:solidFill>
                  <a:srgbClr val="0000FF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en-US" sz="2000" baseline="0">
                <a:latin typeface="Times New Roman" pitchFamily="18" charset="0"/>
                <a:cs typeface="Arial" pitchFamily="34" charset="0"/>
              </a:rPr>
              <a:t>ABC        </a:t>
            </a:r>
            <a:r>
              <a:rPr lang="en-US" altLang="en-US" sz="2000" b="1" baseline="0">
                <a:solidFill>
                  <a:srgbClr val="00206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altLang="en-US" sz="2000" baseline="0">
                <a:latin typeface="Times New Roman" pitchFamily="18" charset="0"/>
                <a:cs typeface="Arial" pitchFamily="34" charset="0"/>
              </a:rPr>
              <a:t> DEF ( c.c.c)</a:t>
            </a:r>
          </a:p>
        </p:txBody>
      </p:sp>
      <p:sp>
        <p:nvSpPr>
          <p:cNvPr id="113" name="Text Box 40"/>
          <p:cNvSpPr txBox="1">
            <a:spLocks noChangeArrowheads="1"/>
          </p:cNvSpPr>
          <p:nvPr/>
        </p:nvSpPr>
        <p:spPr bwMode="auto">
          <a:xfrm rot="16200000">
            <a:off x="6477001" y="5995988"/>
            <a:ext cx="6540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aseline="0">
                <a:latin typeface="Times New Roman" pitchFamily="18" charset="0"/>
                <a:cs typeface="Arial" pitchFamily="34" charset="0"/>
              </a:rPr>
              <a:t>S</a:t>
            </a:r>
          </a:p>
        </p:txBody>
      </p:sp>
      <p:sp>
        <p:nvSpPr>
          <p:cNvPr id="115" name="Text Box 185"/>
          <p:cNvSpPr txBox="1">
            <a:spLocks noChangeArrowheads="1"/>
          </p:cNvSpPr>
          <p:nvPr/>
        </p:nvSpPr>
        <p:spPr bwMode="auto">
          <a:xfrm>
            <a:off x="76200" y="23878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Định lí</a:t>
            </a:r>
          </a:p>
        </p:txBody>
      </p:sp>
    </p:spTree>
    <p:extLst>
      <p:ext uri="{BB962C8B-B14F-4D97-AF65-F5344CB8AC3E}">
        <p14:creationId xmlns:p14="http://schemas.microsoft.com/office/powerpoint/2010/main" val="32427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/>
      <p:bldP spid="77" grpId="0" animBg="1"/>
      <p:bldP spid="78" grpId="0"/>
      <p:bldP spid="92" grpId="0"/>
      <p:bldP spid="93" grpId="0"/>
      <p:bldP spid="95" grpId="0"/>
      <p:bldP spid="96" grpId="0"/>
      <p:bldP spid="97" grpId="0"/>
      <p:bldP spid="98" grpId="0"/>
      <p:bldP spid="104" grpId="0" animBg="1"/>
      <p:bldP spid="105" grpId="0"/>
      <p:bldP spid="106" grpId="0"/>
      <p:bldP spid="110" grpId="0"/>
      <p:bldP spid="111" grpId="0"/>
      <p:bldP spid="112" grpId="0"/>
      <p:bldP spid="1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6200" y="914400"/>
            <a:ext cx="8915400" cy="16002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80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Nếu hai cạnh của tam giác này tỉ lệ với hai cạnh của tam giác</a:t>
            </a:r>
            <a:endParaRPr lang="en-US" sz="280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80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kia và hai góc tạo bởi các cặp cạnh đó bằng nhau, thì </a:t>
            </a:r>
            <a:endParaRPr lang="en-US" sz="280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80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hai tam giác đồng dạng.</a:t>
            </a:r>
            <a:endParaRPr lang="vi-VN" sz="280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85"/>
          <p:cNvSpPr txBox="1">
            <a:spLocks noChangeArrowheads="1"/>
          </p:cNvSpPr>
          <p:nvPr/>
        </p:nvSpPr>
        <p:spPr bwMode="auto">
          <a:xfrm>
            <a:off x="76200" y="23878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Định lí</a:t>
            </a:r>
          </a:p>
        </p:txBody>
      </p:sp>
      <p:grpSp>
        <p:nvGrpSpPr>
          <p:cNvPr id="5" name="Group 124"/>
          <p:cNvGrpSpPr>
            <a:grpSpLocks/>
          </p:cNvGrpSpPr>
          <p:nvPr/>
        </p:nvGrpSpPr>
        <p:grpSpPr bwMode="auto">
          <a:xfrm>
            <a:off x="246063" y="3284547"/>
            <a:ext cx="3841750" cy="1973263"/>
            <a:chOff x="107" y="1347"/>
            <a:chExt cx="2199" cy="1243"/>
          </a:xfrm>
        </p:grpSpPr>
        <p:sp>
          <p:nvSpPr>
            <p:cNvPr id="6" name="Line 108"/>
            <p:cNvSpPr>
              <a:spLocks noChangeShapeType="1"/>
            </p:cNvSpPr>
            <p:nvPr/>
          </p:nvSpPr>
          <p:spPr bwMode="auto">
            <a:xfrm flipV="1">
              <a:off x="155" y="2208"/>
              <a:ext cx="2151" cy="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9"/>
            <p:cNvSpPr>
              <a:spLocks noChangeShapeType="1"/>
            </p:cNvSpPr>
            <p:nvPr/>
          </p:nvSpPr>
          <p:spPr bwMode="auto">
            <a:xfrm>
              <a:off x="394" y="1347"/>
              <a:ext cx="0" cy="1243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110"/>
            <p:cNvSpPr txBox="1">
              <a:spLocks noChangeArrowheads="1"/>
            </p:cNvSpPr>
            <p:nvPr/>
          </p:nvSpPr>
          <p:spPr bwMode="auto">
            <a:xfrm>
              <a:off x="107" y="1730"/>
              <a:ext cx="54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66"/>
                  </a:solidFill>
                </a:rPr>
                <a:t>GT</a:t>
              </a:r>
            </a:p>
          </p:txBody>
        </p:sp>
        <p:sp>
          <p:nvSpPr>
            <p:cNvPr id="9" name="Text Box 111"/>
            <p:cNvSpPr txBox="1">
              <a:spLocks noChangeArrowheads="1"/>
            </p:cNvSpPr>
            <p:nvPr/>
          </p:nvSpPr>
          <p:spPr bwMode="auto">
            <a:xfrm>
              <a:off x="107" y="2303"/>
              <a:ext cx="5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66"/>
                  </a:solidFill>
                </a:rPr>
                <a:t>KL</a:t>
              </a:r>
            </a:p>
          </p:txBody>
        </p:sp>
      </p:grpSp>
      <p:grpSp>
        <p:nvGrpSpPr>
          <p:cNvPr id="10" name="Group 185"/>
          <p:cNvGrpSpPr>
            <a:grpSpLocks/>
          </p:cNvGrpSpPr>
          <p:nvPr/>
        </p:nvGrpSpPr>
        <p:grpSpPr bwMode="auto">
          <a:xfrm>
            <a:off x="3429000" y="3284539"/>
            <a:ext cx="5562600" cy="2811744"/>
            <a:chOff x="2402" y="1204"/>
            <a:chExt cx="3358" cy="1322"/>
          </a:xfrm>
        </p:grpSpPr>
        <p:grpSp>
          <p:nvGrpSpPr>
            <p:cNvPr id="11" name="Group 178"/>
            <p:cNvGrpSpPr>
              <a:grpSpLocks/>
            </p:cNvGrpSpPr>
            <p:nvPr/>
          </p:nvGrpSpPr>
          <p:grpSpPr bwMode="auto">
            <a:xfrm>
              <a:off x="2402" y="1204"/>
              <a:ext cx="2161" cy="1322"/>
              <a:chOff x="2354" y="1299"/>
              <a:chExt cx="2161" cy="1322"/>
            </a:xfrm>
          </p:grpSpPr>
          <p:sp>
            <p:nvSpPr>
              <p:cNvPr id="22" name="Text Box 90"/>
              <p:cNvSpPr txBox="1">
                <a:spLocks noChangeArrowheads="1"/>
              </p:cNvSpPr>
              <p:nvPr/>
            </p:nvSpPr>
            <p:spPr bwMode="auto">
              <a:xfrm>
                <a:off x="2928" y="1299"/>
                <a:ext cx="392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23" name="Line 89"/>
              <p:cNvSpPr>
                <a:spLocks noChangeShapeType="1"/>
              </p:cNvSpPr>
              <p:nvPr/>
            </p:nvSpPr>
            <p:spPr bwMode="auto">
              <a:xfrm>
                <a:off x="2835" y="2058"/>
                <a:ext cx="881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91"/>
              <p:cNvSpPr txBox="1">
                <a:spLocks noChangeArrowheads="1"/>
              </p:cNvSpPr>
              <p:nvPr/>
            </p:nvSpPr>
            <p:spPr bwMode="auto">
              <a:xfrm>
                <a:off x="2354" y="2397"/>
                <a:ext cx="392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25" name="Text Box 92"/>
              <p:cNvSpPr txBox="1">
                <a:spLocks noChangeArrowheads="1"/>
              </p:cNvSpPr>
              <p:nvPr/>
            </p:nvSpPr>
            <p:spPr bwMode="auto">
              <a:xfrm>
                <a:off x="4123" y="2447"/>
                <a:ext cx="392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26" name="Text Box 93"/>
              <p:cNvSpPr txBox="1">
                <a:spLocks noChangeArrowheads="1"/>
              </p:cNvSpPr>
              <p:nvPr/>
            </p:nvSpPr>
            <p:spPr bwMode="auto">
              <a:xfrm>
                <a:off x="2574" y="1883"/>
                <a:ext cx="392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3600"/>
              </a:p>
            </p:txBody>
          </p:sp>
          <p:sp>
            <p:nvSpPr>
              <p:cNvPr id="27" name="Text Box 94"/>
              <p:cNvSpPr txBox="1">
                <a:spLocks noChangeArrowheads="1"/>
              </p:cNvSpPr>
              <p:nvPr/>
            </p:nvSpPr>
            <p:spPr bwMode="auto">
              <a:xfrm>
                <a:off x="3660" y="1839"/>
                <a:ext cx="392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3600"/>
              </a:p>
            </p:txBody>
          </p:sp>
          <p:sp>
            <p:nvSpPr>
              <p:cNvPr id="28" name="Freeform 95"/>
              <p:cNvSpPr>
                <a:spLocks/>
              </p:cNvSpPr>
              <p:nvPr/>
            </p:nvSpPr>
            <p:spPr bwMode="auto">
              <a:xfrm rot="-1006715">
                <a:off x="3005" y="1614"/>
                <a:ext cx="180" cy="44"/>
              </a:xfrm>
              <a:custGeom>
                <a:avLst/>
                <a:gdLst>
                  <a:gd name="T0" fmla="*/ 0 w 430"/>
                  <a:gd name="T1" fmla="*/ 0 h 112"/>
                  <a:gd name="T2" fmla="*/ 144 w 430"/>
                  <a:gd name="T3" fmla="*/ 96 h 112"/>
                  <a:gd name="T4" fmla="*/ 287 w 430"/>
                  <a:gd name="T5" fmla="*/ 96 h 112"/>
                  <a:gd name="T6" fmla="*/ 430 w 430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0" h="112">
                    <a:moveTo>
                      <a:pt x="0" y="0"/>
                    </a:moveTo>
                    <a:cubicBezTo>
                      <a:pt x="48" y="40"/>
                      <a:pt x="96" y="80"/>
                      <a:pt x="144" y="96"/>
                    </a:cubicBezTo>
                    <a:cubicBezTo>
                      <a:pt x="192" y="112"/>
                      <a:pt x="239" y="112"/>
                      <a:pt x="287" y="96"/>
                    </a:cubicBezTo>
                    <a:cubicBezTo>
                      <a:pt x="335" y="80"/>
                      <a:pt x="382" y="40"/>
                      <a:pt x="430" y="0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6"/>
              <p:cNvSpPr>
                <a:spLocks noChangeShapeType="1"/>
              </p:cNvSpPr>
              <p:nvPr/>
            </p:nvSpPr>
            <p:spPr bwMode="auto">
              <a:xfrm>
                <a:off x="2869" y="1752"/>
                <a:ext cx="129" cy="4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Arc 97"/>
              <p:cNvSpPr>
                <a:spLocks/>
              </p:cNvSpPr>
              <p:nvPr/>
            </p:nvSpPr>
            <p:spPr bwMode="auto">
              <a:xfrm>
                <a:off x="3003" y="1488"/>
                <a:ext cx="165" cy="176"/>
              </a:xfrm>
              <a:custGeom>
                <a:avLst/>
                <a:gdLst>
                  <a:gd name="G0" fmla="+- 13266 0 0"/>
                  <a:gd name="G1" fmla="+- 0 0 0"/>
                  <a:gd name="G2" fmla="+- 21600 0 0"/>
                  <a:gd name="T0" fmla="*/ 32165 w 32165"/>
                  <a:gd name="T1" fmla="*/ 10459 h 21600"/>
                  <a:gd name="T2" fmla="*/ 0 w 32165"/>
                  <a:gd name="T3" fmla="*/ 17046 h 21600"/>
                  <a:gd name="T4" fmla="*/ 13266 w 32165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165" h="21600" fill="none" extrusionOk="0">
                    <a:moveTo>
                      <a:pt x="32164" y="10458"/>
                    </a:moveTo>
                    <a:cubicBezTo>
                      <a:pt x="28360" y="17333"/>
                      <a:pt x="21123" y="21599"/>
                      <a:pt x="13266" y="21600"/>
                    </a:cubicBezTo>
                    <a:cubicBezTo>
                      <a:pt x="8460" y="21600"/>
                      <a:pt x="3792" y="19997"/>
                      <a:pt x="-1" y="17046"/>
                    </a:cubicBezTo>
                  </a:path>
                  <a:path w="32165" h="21600" stroke="0" extrusionOk="0">
                    <a:moveTo>
                      <a:pt x="32164" y="10458"/>
                    </a:moveTo>
                    <a:cubicBezTo>
                      <a:pt x="28360" y="17333"/>
                      <a:pt x="21123" y="21599"/>
                      <a:pt x="13266" y="21600"/>
                    </a:cubicBezTo>
                    <a:cubicBezTo>
                      <a:pt x="8460" y="21600"/>
                      <a:pt x="3792" y="19997"/>
                      <a:pt x="-1" y="17046"/>
                    </a:cubicBezTo>
                    <a:lnTo>
                      <a:pt x="13266" y="0"/>
                    </a:lnTo>
                    <a:close/>
                  </a:path>
                </a:pathLst>
              </a:custGeom>
              <a:solidFill>
                <a:srgbClr val="6666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175"/>
              <p:cNvSpPr>
                <a:spLocks noChangeShapeType="1"/>
              </p:cNvSpPr>
              <p:nvPr/>
            </p:nvSpPr>
            <p:spPr bwMode="auto">
              <a:xfrm flipH="1">
                <a:off x="2545" y="1491"/>
                <a:ext cx="526" cy="1004"/>
              </a:xfrm>
              <a:prstGeom prst="line">
                <a:avLst/>
              </a:prstGeom>
              <a:noFill/>
              <a:ln w="38100" cap="sq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76"/>
              <p:cNvSpPr>
                <a:spLocks noChangeShapeType="1"/>
              </p:cNvSpPr>
              <p:nvPr/>
            </p:nvSpPr>
            <p:spPr bwMode="auto">
              <a:xfrm>
                <a:off x="2545" y="2495"/>
                <a:ext cx="1626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77"/>
              <p:cNvSpPr>
                <a:spLocks noChangeShapeType="1"/>
              </p:cNvSpPr>
              <p:nvPr/>
            </p:nvSpPr>
            <p:spPr bwMode="auto">
              <a:xfrm>
                <a:off x="3071" y="1491"/>
                <a:ext cx="1100" cy="1004"/>
              </a:xfrm>
              <a:prstGeom prst="line">
                <a:avLst/>
              </a:prstGeom>
              <a:noFill/>
              <a:ln w="38100" cap="sq">
                <a:solidFill>
                  <a:srgbClr val="0000EE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84"/>
            <p:cNvGrpSpPr>
              <a:grpSpLocks/>
            </p:cNvGrpSpPr>
            <p:nvPr/>
          </p:nvGrpSpPr>
          <p:grpSpPr bwMode="auto">
            <a:xfrm>
              <a:off x="4086" y="1299"/>
              <a:ext cx="1674" cy="939"/>
              <a:chOff x="4086" y="1395"/>
              <a:chExt cx="1674" cy="939"/>
            </a:xfrm>
          </p:grpSpPr>
          <p:sp>
            <p:nvSpPr>
              <p:cNvPr id="13" name="Text Box 100"/>
              <p:cNvSpPr txBox="1">
                <a:spLocks noChangeArrowheads="1"/>
              </p:cNvSpPr>
              <p:nvPr/>
            </p:nvSpPr>
            <p:spPr bwMode="auto">
              <a:xfrm>
                <a:off x="4421" y="1395"/>
                <a:ext cx="443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A’</a:t>
                </a:r>
              </a:p>
            </p:txBody>
          </p:sp>
          <p:sp>
            <p:nvSpPr>
              <p:cNvPr id="14" name="Text Box 101"/>
              <p:cNvSpPr txBox="1">
                <a:spLocks noChangeArrowheads="1"/>
              </p:cNvSpPr>
              <p:nvPr/>
            </p:nvSpPr>
            <p:spPr bwMode="auto">
              <a:xfrm>
                <a:off x="4086" y="2160"/>
                <a:ext cx="443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B’</a:t>
                </a:r>
              </a:p>
            </p:txBody>
          </p:sp>
          <p:sp>
            <p:nvSpPr>
              <p:cNvPr id="15" name="Text Box 102"/>
              <p:cNvSpPr txBox="1">
                <a:spLocks noChangeArrowheads="1"/>
              </p:cNvSpPr>
              <p:nvPr/>
            </p:nvSpPr>
            <p:spPr bwMode="auto">
              <a:xfrm>
                <a:off x="5317" y="2128"/>
                <a:ext cx="443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C’</a:t>
                </a:r>
              </a:p>
            </p:txBody>
          </p:sp>
          <p:sp>
            <p:nvSpPr>
              <p:cNvPr id="16" name="Freeform 103"/>
              <p:cNvSpPr>
                <a:spLocks/>
              </p:cNvSpPr>
              <p:nvPr/>
            </p:nvSpPr>
            <p:spPr bwMode="auto">
              <a:xfrm rot="-1006715">
                <a:off x="4519" y="1751"/>
                <a:ext cx="204" cy="51"/>
              </a:xfrm>
              <a:custGeom>
                <a:avLst/>
                <a:gdLst>
                  <a:gd name="T0" fmla="*/ 0 w 430"/>
                  <a:gd name="T1" fmla="*/ 0 h 112"/>
                  <a:gd name="T2" fmla="*/ 144 w 430"/>
                  <a:gd name="T3" fmla="*/ 96 h 112"/>
                  <a:gd name="T4" fmla="*/ 287 w 430"/>
                  <a:gd name="T5" fmla="*/ 96 h 112"/>
                  <a:gd name="T6" fmla="*/ 430 w 430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0" h="112">
                    <a:moveTo>
                      <a:pt x="0" y="0"/>
                    </a:moveTo>
                    <a:cubicBezTo>
                      <a:pt x="48" y="40"/>
                      <a:pt x="96" y="80"/>
                      <a:pt x="144" y="96"/>
                    </a:cubicBezTo>
                    <a:cubicBezTo>
                      <a:pt x="192" y="112"/>
                      <a:pt x="239" y="112"/>
                      <a:pt x="287" y="96"/>
                    </a:cubicBezTo>
                    <a:cubicBezTo>
                      <a:pt x="335" y="80"/>
                      <a:pt x="382" y="40"/>
                      <a:pt x="430" y="0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04"/>
              <p:cNvSpPr>
                <a:spLocks noChangeShapeType="1"/>
              </p:cNvSpPr>
              <p:nvPr/>
            </p:nvSpPr>
            <p:spPr bwMode="auto">
              <a:xfrm>
                <a:off x="4383" y="1868"/>
                <a:ext cx="148" cy="5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Arc 105"/>
              <p:cNvSpPr>
                <a:spLocks/>
              </p:cNvSpPr>
              <p:nvPr/>
            </p:nvSpPr>
            <p:spPr bwMode="auto">
              <a:xfrm>
                <a:off x="4520" y="1594"/>
                <a:ext cx="135" cy="120"/>
              </a:xfrm>
              <a:custGeom>
                <a:avLst/>
                <a:gdLst>
                  <a:gd name="G0" fmla="+- 8879 0 0"/>
                  <a:gd name="G1" fmla="+- 0 0 0"/>
                  <a:gd name="G2" fmla="+- 21600 0 0"/>
                  <a:gd name="T0" fmla="*/ 25701 w 25701"/>
                  <a:gd name="T1" fmla="*/ 13549 h 21600"/>
                  <a:gd name="T2" fmla="*/ 0 w 25701"/>
                  <a:gd name="T3" fmla="*/ 19691 h 21600"/>
                  <a:gd name="T4" fmla="*/ 8879 w 2570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701" h="21600" fill="none" extrusionOk="0">
                    <a:moveTo>
                      <a:pt x="25701" y="13549"/>
                    </a:moveTo>
                    <a:cubicBezTo>
                      <a:pt x="21600" y="18639"/>
                      <a:pt x="15415" y="21599"/>
                      <a:pt x="8879" y="21600"/>
                    </a:cubicBezTo>
                    <a:cubicBezTo>
                      <a:pt x="5817" y="21600"/>
                      <a:pt x="2790" y="20949"/>
                      <a:pt x="0" y="19690"/>
                    </a:cubicBezTo>
                  </a:path>
                  <a:path w="25701" h="21600" stroke="0" extrusionOk="0">
                    <a:moveTo>
                      <a:pt x="25701" y="13549"/>
                    </a:moveTo>
                    <a:cubicBezTo>
                      <a:pt x="21600" y="18639"/>
                      <a:pt x="15415" y="21599"/>
                      <a:pt x="8879" y="21600"/>
                    </a:cubicBezTo>
                    <a:cubicBezTo>
                      <a:pt x="5817" y="21600"/>
                      <a:pt x="2790" y="20949"/>
                      <a:pt x="0" y="19690"/>
                    </a:cubicBezTo>
                    <a:lnTo>
                      <a:pt x="8879" y="0"/>
                    </a:lnTo>
                    <a:close/>
                  </a:path>
                </a:pathLst>
              </a:custGeom>
              <a:solidFill>
                <a:srgbClr val="6666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79"/>
              <p:cNvSpPr>
                <a:spLocks noChangeShapeType="1"/>
              </p:cNvSpPr>
              <p:nvPr/>
            </p:nvSpPr>
            <p:spPr bwMode="auto">
              <a:xfrm flipH="1">
                <a:off x="4314" y="1610"/>
                <a:ext cx="247" cy="693"/>
              </a:xfrm>
              <a:prstGeom prst="line">
                <a:avLst/>
              </a:prstGeom>
              <a:noFill/>
              <a:ln w="38100" cap="sq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82"/>
              <p:cNvSpPr>
                <a:spLocks noChangeShapeType="1"/>
              </p:cNvSpPr>
              <p:nvPr/>
            </p:nvSpPr>
            <p:spPr bwMode="auto">
              <a:xfrm flipH="1" flipV="1">
                <a:off x="4577" y="1602"/>
                <a:ext cx="741" cy="701"/>
              </a:xfrm>
              <a:prstGeom prst="line">
                <a:avLst/>
              </a:prstGeom>
              <a:noFill/>
              <a:ln w="38100" cap="sq">
                <a:solidFill>
                  <a:srgbClr val="0000EE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83"/>
              <p:cNvSpPr>
                <a:spLocks noChangeShapeType="1"/>
              </p:cNvSpPr>
              <p:nvPr/>
            </p:nvSpPr>
            <p:spPr bwMode="auto">
              <a:xfrm>
                <a:off x="4314" y="2303"/>
                <a:ext cx="1004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" name="Text Box 112"/>
          <p:cNvSpPr txBox="1">
            <a:spLocks noChangeArrowheads="1"/>
          </p:cNvSpPr>
          <p:nvPr/>
        </p:nvSpPr>
        <p:spPr bwMode="auto">
          <a:xfrm>
            <a:off x="847733" y="3429001"/>
            <a:ext cx="2428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Wingdings 3" pitchFamily="18" charset="2"/>
              </a:rPr>
              <a:t>ABC và A’B’C’</a:t>
            </a:r>
          </a:p>
        </p:txBody>
      </p:sp>
      <p:graphicFrame>
        <p:nvGraphicFramePr>
          <p:cNvPr id="35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828548"/>
              </p:ext>
            </p:extLst>
          </p:nvPr>
        </p:nvGraphicFramePr>
        <p:xfrm>
          <a:off x="887417" y="3960815"/>
          <a:ext cx="13620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3" imgW="863280" imgH="393480" progId="Equation.DSMT4">
                  <p:embed/>
                </p:oleObj>
              </mc:Choice>
              <mc:Fallback>
                <p:oleObj name="Equation" r:id="rId3" imgW="863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7" y="3960815"/>
                        <a:ext cx="136207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123"/>
          <p:cNvGrpSpPr>
            <a:grpSpLocks/>
          </p:cNvGrpSpPr>
          <p:nvPr/>
        </p:nvGrpSpPr>
        <p:grpSpPr bwMode="auto">
          <a:xfrm>
            <a:off x="923933" y="4587879"/>
            <a:ext cx="2505075" cy="654051"/>
            <a:chOff x="2067" y="2758"/>
            <a:chExt cx="1578" cy="412"/>
          </a:xfrm>
        </p:grpSpPr>
        <p:sp>
          <p:nvSpPr>
            <p:cNvPr id="37" name="Text Box 116"/>
            <p:cNvSpPr txBox="1">
              <a:spLocks noChangeArrowheads="1"/>
            </p:cNvSpPr>
            <p:nvPr/>
          </p:nvSpPr>
          <p:spPr bwMode="auto">
            <a:xfrm>
              <a:off x="2067" y="2925"/>
              <a:ext cx="15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ym typeface="Wingdings 3" pitchFamily="18" charset="2"/>
                </a:rPr>
                <a:t>A’B’C’     </a:t>
              </a:r>
              <a:r>
                <a:rPr lang="en-US" smtClean="0">
                  <a:sym typeface="Wingdings 3" pitchFamily="18" charset="2"/>
                </a:rPr>
                <a:t></a:t>
              </a:r>
              <a:r>
                <a:rPr lang="en-US">
                  <a:sym typeface="Wingdings 3" pitchFamily="18" charset="2"/>
                </a:rPr>
                <a:t>ABC </a:t>
              </a:r>
              <a:endParaRPr lang="en-US"/>
            </a:p>
          </p:txBody>
        </p:sp>
        <p:sp>
          <p:nvSpPr>
            <p:cNvPr id="38" name="Text Box 117"/>
            <p:cNvSpPr txBox="1">
              <a:spLocks noChangeArrowheads="1"/>
            </p:cNvSpPr>
            <p:nvPr/>
          </p:nvSpPr>
          <p:spPr bwMode="auto">
            <a:xfrm rot="16200000">
              <a:off x="2556" y="2847"/>
              <a:ext cx="4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33601" y="4038606"/>
                <a:ext cx="1163011" cy="411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; </m:t>
                      </m:r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4038606"/>
                <a:ext cx="1163011" cy="411395"/>
              </a:xfrm>
              <a:prstGeom prst="rect">
                <a:avLst/>
              </a:prstGeom>
              <a:blipFill rotWithShape="1">
                <a:blip r:embed="rId5"/>
                <a:stretch>
                  <a:fillRect t="-8955" r="-29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67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2284413" y="2432054"/>
            <a:ext cx="2233612" cy="2139951"/>
          </a:xfrm>
          <a:prstGeom prst="triangle">
            <a:avLst>
              <a:gd name="adj" fmla="val 24958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237163" y="2501903"/>
            <a:ext cx="1223962" cy="1079500"/>
          </a:xfrm>
          <a:prstGeom prst="triangle">
            <a:avLst>
              <a:gd name="adj" fmla="val 24958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93975" y="1935163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vi-VN" sz="280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424363" y="4297363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vi-VN" sz="280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28800" y="4297363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vi-VN" sz="280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254633" y="1981200"/>
            <a:ext cx="5247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A’</a:t>
            </a:r>
            <a:endParaRPr lang="vi-VN" sz="280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338896" y="3429000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C’</a:t>
            </a:r>
            <a:endParaRPr lang="vi-VN" sz="280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787903" y="3505200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B’</a:t>
            </a:r>
            <a:endParaRPr lang="vi-VN" sz="280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0" name="TextBox 24"/>
          <p:cNvSpPr txBox="1">
            <a:spLocks noChangeArrowheads="1"/>
          </p:cNvSpPr>
          <p:nvPr/>
        </p:nvSpPr>
        <p:spPr bwMode="auto">
          <a:xfrm>
            <a:off x="685801" y="304800"/>
            <a:ext cx="18517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" y="762008"/>
            <a:ext cx="8077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∆A’B’C’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∆ABC có                   thì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∆A’B’C’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∆ABC?</a:t>
            </a:r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95278"/>
              </p:ext>
            </p:extLst>
          </p:nvPr>
        </p:nvGraphicFramePr>
        <p:xfrm>
          <a:off x="4627562" y="762003"/>
          <a:ext cx="1412876" cy="798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3" imgW="799920" imgH="393480" progId="">
                  <p:embed/>
                </p:oleObj>
              </mc:Choice>
              <mc:Fallback>
                <p:oleObj name="Equation" r:id="rId3" imgW="79992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2" y="762003"/>
                        <a:ext cx="1412876" cy="7989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rc 29"/>
          <p:cNvSpPr/>
          <p:nvPr/>
        </p:nvSpPr>
        <p:spPr>
          <a:xfrm>
            <a:off x="2136775" y="4038600"/>
            <a:ext cx="685800" cy="914400"/>
          </a:xfrm>
          <a:prstGeom prst="arc">
            <a:avLst>
              <a:gd name="adj1" fmla="val 15474322"/>
              <a:gd name="adj2" fmla="val 44910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5108575" y="3200400"/>
            <a:ext cx="457200" cy="68580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1000" y="5002656"/>
            <a:ext cx="7848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∆A’B’C’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∆ABC có             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thêm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iều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∆A’B’C’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∆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ABC?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025868"/>
              </p:ext>
            </p:extLst>
          </p:nvPr>
        </p:nvGraphicFramePr>
        <p:xfrm>
          <a:off x="4572000" y="4945281"/>
          <a:ext cx="1638300" cy="80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5" imgW="799920" imgH="393480" progId="">
                  <p:embed/>
                </p:oleObj>
              </mc:Choice>
              <mc:Fallback>
                <p:oleObj name="Equation" r:id="rId5" imgW="79992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45281"/>
                        <a:ext cx="1638300" cy="8064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reeform 40"/>
          <p:cNvSpPr/>
          <p:nvPr/>
        </p:nvSpPr>
        <p:spPr>
          <a:xfrm>
            <a:off x="3700463" y="3981451"/>
            <a:ext cx="414337" cy="573088"/>
          </a:xfrm>
          <a:custGeom>
            <a:avLst/>
            <a:gdLst>
              <a:gd name="connsiteX0" fmla="*/ 164690 w 415413"/>
              <a:gd name="connsiteY0" fmla="*/ 572730 h 572730"/>
              <a:gd name="connsiteX1" fmla="*/ 31955 w 415413"/>
              <a:gd name="connsiteY1" fmla="*/ 204020 h 572730"/>
              <a:gd name="connsiteX2" fmla="*/ 356419 w 415413"/>
              <a:gd name="connsiteY2" fmla="*/ 27039 h 572730"/>
              <a:gd name="connsiteX3" fmla="*/ 385916 w 415413"/>
              <a:gd name="connsiteY3" fmla="*/ 41788 h 57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13" h="572730">
                <a:moveTo>
                  <a:pt x="164690" y="572730"/>
                </a:moveTo>
                <a:cubicBezTo>
                  <a:pt x="82345" y="433849"/>
                  <a:pt x="0" y="294969"/>
                  <a:pt x="31955" y="204020"/>
                </a:cubicBezTo>
                <a:cubicBezTo>
                  <a:pt x="63910" y="113072"/>
                  <a:pt x="297426" y="54078"/>
                  <a:pt x="356419" y="27039"/>
                </a:cubicBezTo>
                <a:cubicBezTo>
                  <a:pt x="415413" y="0"/>
                  <a:pt x="400664" y="20894"/>
                  <a:pt x="385916" y="4178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5929313" y="3213103"/>
            <a:ext cx="222250" cy="382588"/>
          </a:xfrm>
          <a:custGeom>
            <a:avLst/>
            <a:gdLst>
              <a:gd name="connsiteX0" fmla="*/ 132735 w 221225"/>
              <a:gd name="connsiteY0" fmla="*/ 383458 h 383458"/>
              <a:gd name="connsiteX1" fmla="*/ 14748 w 221225"/>
              <a:gd name="connsiteY1" fmla="*/ 103239 h 383458"/>
              <a:gd name="connsiteX2" fmla="*/ 221225 w 221225"/>
              <a:gd name="connsiteY2" fmla="*/ 29497 h 383458"/>
              <a:gd name="connsiteX3" fmla="*/ 221225 w 221225"/>
              <a:gd name="connsiteY3" fmla="*/ 29497 h 383458"/>
              <a:gd name="connsiteX4" fmla="*/ 221225 w 221225"/>
              <a:gd name="connsiteY4" fmla="*/ 0 h 38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25" h="383458">
                <a:moveTo>
                  <a:pt x="132735" y="383458"/>
                </a:moveTo>
                <a:cubicBezTo>
                  <a:pt x="66367" y="272845"/>
                  <a:pt x="0" y="162232"/>
                  <a:pt x="14748" y="103239"/>
                </a:cubicBezTo>
                <a:cubicBezTo>
                  <a:pt x="29496" y="44246"/>
                  <a:pt x="221225" y="29497"/>
                  <a:pt x="221225" y="29497"/>
                </a:cubicBezTo>
                <a:lnTo>
                  <a:pt x="221225" y="29497"/>
                </a:lnTo>
                <a:lnTo>
                  <a:pt x="221225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8" y="2895600"/>
                <a:ext cx="1354757" cy="66119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4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8" y="2895600"/>
                <a:ext cx="1354757" cy="661195"/>
              </a:xfrm>
              <a:prstGeom prst="rect">
                <a:avLst/>
              </a:prstGeom>
              <a:blipFill rotWithShape="1">
                <a:blip r:embed="rId7"/>
                <a:stretch>
                  <a:fillRect r="-48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951051" y="2920205"/>
                <a:ext cx="1354757" cy="66119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4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051" y="2920205"/>
                <a:ext cx="1354757" cy="661195"/>
              </a:xfrm>
              <a:prstGeom prst="rect">
                <a:avLst/>
              </a:prstGeom>
              <a:blipFill rotWithShape="1">
                <a:blip r:embed="rId8"/>
                <a:stretch>
                  <a:fillRect r="-48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00068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2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67562" y="609605"/>
            <a:ext cx="8705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err="1" smtClean="0"/>
              <a:t>Chỉ</a:t>
            </a:r>
            <a:r>
              <a:rPr lang="en-US" sz="2400" smtClean="0"/>
              <a:t> </a:t>
            </a:r>
            <a:r>
              <a:rPr lang="en-US" sz="2400" err="1" smtClean="0"/>
              <a:t>ra</a:t>
            </a:r>
            <a:r>
              <a:rPr lang="en-US" sz="2400" smtClean="0"/>
              <a:t> </a:t>
            </a:r>
            <a:r>
              <a:rPr lang="en-US" sz="2400" err="1" smtClean="0"/>
              <a:t>các</a:t>
            </a:r>
            <a:r>
              <a:rPr lang="en-US" sz="2400" smtClean="0"/>
              <a:t> </a:t>
            </a:r>
            <a:r>
              <a:rPr lang="en-US" sz="2400" err="1" smtClean="0"/>
              <a:t>cặp</a:t>
            </a:r>
            <a:r>
              <a:rPr lang="en-US" sz="2400" smtClean="0"/>
              <a:t> tam </a:t>
            </a:r>
            <a:r>
              <a:rPr lang="en-US" sz="2400" err="1" smtClean="0"/>
              <a:t>giác</a:t>
            </a:r>
            <a:r>
              <a:rPr lang="en-US" sz="2400" smtClean="0"/>
              <a:t> </a:t>
            </a:r>
            <a:r>
              <a:rPr lang="en-US" sz="2400" err="1" smtClean="0"/>
              <a:t>đồng</a:t>
            </a:r>
            <a:r>
              <a:rPr lang="en-US" sz="2400" smtClean="0"/>
              <a:t> </a:t>
            </a:r>
            <a:r>
              <a:rPr lang="en-US" sz="2400" err="1" smtClean="0"/>
              <a:t>dạng</a:t>
            </a:r>
            <a:r>
              <a:rPr lang="en-US" sz="2400" smtClean="0"/>
              <a:t> </a:t>
            </a:r>
            <a:r>
              <a:rPr lang="en-US" sz="2400" err="1" smtClean="0"/>
              <a:t>với</a:t>
            </a:r>
            <a:r>
              <a:rPr lang="en-US" sz="2400" smtClean="0"/>
              <a:t> </a:t>
            </a:r>
            <a:r>
              <a:rPr lang="en-US" sz="2400" err="1" smtClean="0"/>
              <a:t>nhau</a:t>
            </a:r>
            <a:r>
              <a:rPr lang="en-US" sz="2400" smtClean="0"/>
              <a:t> </a:t>
            </a:r>
            <a:r>
              <a:rPr lang="en-US" sz="2400" err="1" smtClean="0"/>
              <a:t>từ</a:t>
            </a:r>
            <a:r>
              <a:rPr lang="en-US" sz="2400" smtClean="0"/>
              <a:t> </a:t>
            </a:r>
            <a:r>
              <a:rPr lang="en-US" sz="2400" err="1" smtClean="0"/>
              <a:t>các</a:t>
            </a:r>
            <a:r>
              <a:rPr lang="en-US" sz="2400" smtClean="0"/>
              <a:t> tam </a:t>
            </a:r>
            <a:r>
              <a:rPr lang="en-US" sz="2400" err="1" smtClean="0"/>
              <a:t>giác</a:t>
            </a:r>
            <a:r>
              <a:rPr lang="en-US" sz="2400" smtClean="0"/>
              <a:t> </a:t>
            </a:r>
            <a:r>
              <a:rPr lang="en-US" sz="2400" err="1" smtClean="0"/>
              <a:t>sau</a:t>
            </a:r>
            <a:r>
              <a:rPr lang="en-US" sz="2400" smtClean="0"/>
              <a:t> </a:t>
            </a:r>
            <a:r>
              <a:rPr lang="en-US" sz="2400" err="1" smtClean="0"/>
              <a:t>đây</a:t>
            </a:r>
            <a:r>
              <a:rPr lang="en-US" sz="2400" smtClean="0"/>
              <a:t>:</a:t>
            </a:r>
            <a:endParaRPr lang="en-US" sz="240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3993" y="610510"/>
            <a:ext cx="509938" cy="461665"/>
          </a:xfrm>
          <a:prstGeom prst="rect">
            <a:avLst/>
          </a:prstGeom>
          <a:noFill/>
          <a:ln w="28575" algn="ctr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?2</a:t>
            </a:r>
            <a:endParaRPr lang="en-US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4000" y="163202"/>
            <a:ext cx="2178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u="sng" smtClean="0">
                <a:cs typeface="Times New Roman" pitchFamily="18" charset="0"/>
              </a:rPr>
              <a:t>2. </a:t>
            </a:r>
            <a:r>
              <a:rPr lang="en-US" sz="2400" b="1" u="sng" err="1" smtClean="0">
                <a:cs typeface="Times New Roman" pitchFamily="18" charset="0"/>
              </a:rPr>
              <a:t>Áp</a:t>
            </a:r>
            <a:r>
              <a:rPr lang="en-US" sz="2400" b="1" u="sng" smtClean="0">
                <a:cs typeface="Times New Roman" pitchFamily="18" charset="0"/>
              </a:rPr>
              <a:t> </a:t>
            </a:r>
            <a:r>
              <a:rPr lang="en-US" sz="2400" b="1" u="sng" err="1" smtClean="0">
                <a:cs typeface="Times New Roman" pitchFamily="18" charset="0"/>
              </a:rPr>
              <a:t>dụng</a:t>
            </a:r>
            <a:r>
              <a:rPr lang="en-US" sz="2400" b="1" u="sng" smtClean="0">
                <a:cs typeface="Times New Roman" pitchFamily="18" charset="0"/>
              </a:rPr>
              <a:t>:</a:t>
            </a:r>
            <a:endParaRPr lang="en-US" sz="2400" b="1" u="sng"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29715" y="2895600"/>
            <a:ext cx="10518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u="sng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aseline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aseline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81000" y="4038605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: </a:t>
            </a:r>
          </a:p>
        </p:txBody>
      </p:sp>
      <p:graphicFrame>
        <p:nvGraphicFramePr>
          <p:cNvPr id="8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008342"/>
              </p:ext>
            </p:extLst>
          </p:nvPr>
        </p:nvGraphicFramePr>
        <p:xfrm>
          <a:off x="337146" y="4659869"/>
          <a:ext cx="3777654" cy="82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3" imgW="1739900" imgH="393700" progId="Equation.DSMT4">
                  <p:embed/>
                </p:oleObj>
              </mc:Choice>
              <mc:Fallback>
                <p:oleObj name="Equation" r:id="rId3" imgW="1739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46" y="4659869"/>
                        <a:ext cx="3777654" cy="829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2667000" y="914923"/>
            <a:ext cx="2890566" cy="2151529"/>
            <a:chOff x="1410" y="1296"/>
            <a:chExt cx="2615" cy="1791"/>
          </a:xfrm>
        </p:grpSpPr>
        <p:sp>
          <p:nvSpPr>
            <p:cNvPr id="10" name="AutoShape 79"/>
            <p:cNvSpPr>
              <a:spLocks noChangeArrowheads="1"/>
            </p:cNvSpPr>
            <p:nvPr/>
          </p:nvSpPr>
          <p:spPr bwMode="auto">
            <a:xfrm>
              <a:off x="1697" y="1646"/>
              <a:ext cx="1960" cy="1052"/>
            </a:xfrm>
            <a:prstGeom prst="triangle">
              <a:avLst>
                <a:gd name="adj" fmla="val 20463"/>
              </a:avLst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800" baseline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80"/>
            <p:cNvSpPr txBox="1">
              <a:spLocks noChangeArrowheads="1"/>
            </p:cNvSpPr>
            <p:nvPr/>
          </p:nvSpPr>
          <p:spPr bwMode="auto">
            <a:xfrm>
              <a:off x="2081" y="1296"/>
              <a:ext cx="47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12" name="Text Box 81"/>
            <p:cNvSpPr txBox="1">
              <a:spLocks noChangeArrowheads="1"/>
            </p:cNvSpPr>
            <p:nvPr/>
          </p:nvSpPr>
          <p:spPr bwMode="auto">
            <a:xfrm>
              <a:off x="1410" y="2603"/>
              <a:ext cx="47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3" name="Text Box 82"/>
            <p:cNvSpPr txBox="1">
              <a:spLocks noChangeArrowheads="1"/>
            </p:cNvSpPr>
            <p:nvPr/>
          </p:nvSpPr>
          <p:spPr bwMode="auto">
            <a:xfrm>
              <a:off x="3547" y="2603"/>
              <a:ext cx="47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latin typeface="Times New Roman" pitchFamily="18" charset="0"/>
                  <a:cs typeface="Times New Roman" pitchFamily="18" charset="0"/>
                </a:rPr>
                <a:t> F</a:t>
              </a:r>
            </a:p>
          </p:txBody>
        </p:sp>
        <p:sp>
          <p:nvSpPr>
            <p:cNvPr id="14" name="Text Box 83"/>
            <p:cNvSpPr txBox="1">
              <a:spLocks noChangeArrowheads="1"/>
            </p:cNvSpPr>
            <p:nvPr/>
          </p:nvSpPr>
          <p:spPr bwMode="auto">
            <a:xfrm>
              <a:off x="1648" y="1981"/>
              <a:ext cx="47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5" name="Text Box 84"/>
            <p:cNvSpPr txBox="1">
              <a:spLocks noChangeArrowheads="1"/>
            </p:cNvSpPr>
            <p:nvPr/>
          </p:nvSpPr>
          <p:spPr bwMode="auto">
            <a:xfrm>
              <a:off x="2365" y="2651"/>
              <a:ext cx="47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6" name="Text Box 85"/>
            <p:cNvSpPr txBox="1">
              <a:spLocks noChangeArrowheads="1"/>
            </p:cNvSpPr>
            <p:nvPr/>
          </p:nvSpPr>
          <p:spPr bwMode="auto">
            <a:xfrm>
              <a:off x="1895" y="2310"/>
              <a:ext cx="89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70</a:t>
              </a:r>
              <a:r>
                <a:rPr lang="en-US" altLang="en-US" sz="2800" b="1" baseline="3000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altLang="en-US" sz="2800" b="1" baseline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Arc 86"/>
            <p:cNvSpPr>
              <a:spLocks/>
            </p:cNvSpPr>
            <p:nvPr/>
          </p:nvSpPr>
          <p:spPr bwMode="auto">
            <a:xfrm flipV="1">
              <a:off x="1697" y="2508"/>
              <a:ext cx="191" cy="200"/>
            </a:xfrm>
            <a:custGeom>
              <a:avLst/>
              <a:gdLst>
                <a:gd name="T0" fmla="*/ 0 w 21600"/>
                <a:gd name="T1" fmla="*/ 0 h 21181"/>
                <a:gd name="T2" fmla="*/ 0 w 21600"/>
                <a:gd name="T3" fmla="*/ 0 h 21181"/>
                <a:gd name="T4" fmla="*/ 0 w 21600"/>
                <a:gd name="T5" fmla="*/ 0 h 211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1"/>
                <a:gd name="T11" fmla="*/ 21600 w 21600"/>
                <a:gd name="T12" fmla="*/ 21181 h 21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1" fill="none" extrusionOk="0">
                  <a:moveTo>
                    <a:pt x="21569" y="0"/>
                  </a:moveTo>
                  <a:cubicBezTo>
                    <a:pt x="21589" y="380"/>
                    <a:pt x="21600" y="761"/>
                    <a:pt x="21600" y="1142"/>
                  </a:cubicBezTo>
                  <a:cubicBezTo>
                    <a:pt x="21600" y="9958"/>
                    <a:pt x="16241" y="17890"/>
                    <a:pt x="8062" y="21181"/>
                  </a:cubicBezTo>
                </a:path>
                <a:path w="21600" h="21181" stroke="0" extrusionOk="0">
                  <a:moveTo>
                    <a:pt x="21569" y="0"/>
                  </a:moveTo>
                  <a:cubicBezTo>
                    <a:pt x="21589" y="380"/>
                    <a:pt x="21600" y="761"/>
                    <a:pt x="21600" y="1142"/>
                  </a:cubicBezTo>
                  <a:cubicBezTo>
                    <a:pt x="21600" y="9958"/>
                    <a:pt x="16241" y="17890"/>
                    <a:pt x="8062" y="21181"/>
                  </a:cubicBezTo>
                  <a:lnTo>
                    <a:pt x="0" y="1142"/>
                  </a:lnTo>
                  <a:lnTo>
                    <a:pt x="21569" y="0"/>
                  </a:lnTo>
                  <a:close/>
                </a:path>
              </a:pathLst>
            </a:custGeom>
            <a:solidFill>
              <a:srgbClr val="6666FF"/>
            </a:solidFill>
            <a:ln w="12700" cap="sq">
              <a:solidFill>
                <a:srgbClr val="6666FF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87"/>
          <p:cNvGrpSpPr>
            <a:grpSpLocks/>
          </p:cNvGrpSpPr>
          <p:nvPr/>
        </p:nvGrpSpPr>
        <p:grpSpPr bwMode="auto">
          <a:xfrm>
            <a:off x="457208" y="1371600"/>
            <a:ext cx="1973263" cy="1833563"/>
            <a:chOff x="203" y="1079"/>
            <a:chExt cx="1243" cy="1155"/>
          </a:xfrm>
        </p:grpSpPr>
        <p:sp>
          <p:nvSpPr>
            <p:cNvPr id="19" name="Freeform 88"/>
            <p:cNvSpPr>
              <a:spLocks/>
            </p:cNvSpPr>
            <p:nvPr/>
          </p:nvSpPr>
          <p:spPr bwMode="auto">
            <a:xfrm rot="-1006715">
              <a:off x="533" y="2187"/>
              <a:ext cx="175" cy="47"/>
            </a:xfrm>
            <a:custGeom>
              <a:avLst/>
              <a:gdLst>
                <a:gd name="T0" fmla="*/ 0 w 430"/>
                <a:gd name="T1" fmla="*/ 0 h 112"/>
                <a:gd name="T2" fmla="*/ 0 w 430"/>
                <a:gd name="T3" fmla="*/ 0 h 112"/>
                <a:gd name="T4" fmla="*/ 0 w 430"/>
                <a:gd name="T5" fmla="*/ 0 h 112"/>
                <a:gd name="T6" fmla="*/ 0 w 430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12"/>
                <a:gd name="T14" fmla="*/ 430 w 430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12">
                  <a:moveTo>
                    <a:pt x="0" y="0"/>
                  </a:moveTo>
                  <a:cubicBezTo>
                    <a:pt x="48" y="40"/>
                    <a:pt x="96" y="80"/>
                    <a:pt x="144" y="96"/>
                  </a:cubicBezTo>
                  <a:cubicBezTo>
                    <a:pt x="192" y="112"/>
                    <a:pt x="239" y="112"/>
                    <a:pt x="287" y="96"/>
                  </a:cubicBezTo>
                  <a:cubicBezTo>
                    <a:pt x="335" y="80"/>
                    <a:pt x="382" y="40"/>
                    <a:pt x="43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89"/>
            <p:cNvSpPr txBox="1">
              <a:spLocks noChangeArrowheads="1"/>
            </p:cNvSpPr>
            <p:nvPr/>
          </p:nvSpPr>
          <p:spPr bwMode="auto">
            <a:xfrm>
              <a:off x="490" y="1079"/>
              <a:ext cx="27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1" name="Text Box 90"/>
            <p:cNvSpPr txBox="1">
              <a:spLocks noChangeArrowheads="1"/>
            </p:cNvSpPr>
            <p:nvPr/>
          </p:nvSpPr>
          <p:spPr bwMode="auto">
            <a:xfrm>
              <a:off x="203" y="1841"/>
              <a:ext cx="3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2" name="Text Box 91"/>
            <p:cNvSpPr txBox="1">
              <a:spLocks noChangeArrowheads="1"/>
            </p:cNvSpPr>
            <p:nvPr/>
          </p:nvSpPr>
          <p:spPr bwMode="auto">
            <a:xfrm>
              <a:off x="1126" y="1808"/>
              <a:ext cx="3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3" name="Text Box 92"/>
            <p:cNvSpPr txBox="1">
              <a:spLocks noChangeArrowheads="1"/>
            </p:cNvSpPr>
            <p:nvPr/>
          </p:nvSpPr>
          <p:spPr bwMode="auto">
            <a:xfrm>
              <a:off x="494" y="1501"/>
              <a:ext cx="44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70</a:t>
              </a:r>
              <a:r>
                <a:rPr lang="en-US" altLang="en-US" sz="2800" b="1" baseline="3000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altLang="en-US" sz="2800" b="1" baseline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93"/>
            <p:cNvSpPr txBox="1">
              <a:spLocks noChangeArrowheads="1"/>
            </p:cNvSpPr>
            <p:nvPr/>
          </p:nvSpPr>
          <p:spPr bwMode="auto">
            <a:xfrm>
              <a:off x="283" y="1451"/>
              <a:ext cx="24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5" name="Text Box 94"/>
            <p:cNvSpPr txBox="1">
              <a:spLocks noChangeArrowheads="1"/>
            </p:cNvSpPr>
            <p:nvPr/>
          </p:nvSpPr>
          <p:spPr bwMode="auto">
            <a:xfrm>
              <a:off x="844" y="1451"/>
              <a:ext cx="44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grpSp>
          <p:nvGrpSpPr>
            <p:cNvPr id="26" name="Group 95"/>
            <p:cNvGrpSpPr>
              <a:grpSpLocks/>
            </p:cNvGrpSpPr>
            <p:nvPr/>
          </p:nvGrpSpPr>
          <p:grpSpPr bwMode="auto">
            <a:xfrm>
              <a:off x="390" y="1386"/>
              <a:ext cx="775" cy="521"/>
              <a:chOff x="342" y="1921"/>
              <a:chExt cx="925" cy="754"/>
            </a:xfrm>
          </p:grpSpPr>
          <p:sp>
            <p:nvSpPr>
              <p:cNvPr id="27" name="AutoShape 96"/>
              <p:cNvSpPr>
                <a:spLocks noChangeArrowheads="1"/>
              </p:cNvSpPr>
              <p:nvPr/>
            </p:nvSpPr>
            <p:spPr bwMode="auto">
              <a:xfrm>
                <a:off x="342" y="1921"/>
                <a:ext cx="925" cy="754"/>
              </a:xfrm>
              <a:prstGeom prst="triangle">
                <a:avLst>
                  <a:gd name="adj" fmla="val 26208"/>
                </a:avLst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 sz="2800" baseline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Arc 97"/>
              <p:cNvSpPr>
                <a:spLocks/>
              </p:cNvSpPr>
              <p:nvPr/>
            </p:nvSpPr>
            <p:spPr bwMode="auto">
              <a:xfrm rot="20217634" flipV="1">
                <a:off x="481" y="1933"/>
                <a:ext cx="217" cy="190"/>
              </a:xfrm>
              <a:custGeom>
                <a:avLst/>
                <a:gdLst>
                  <a:gd name="T0" fmla="*/ 0 w 17022"/>
                  <a:gd name="T1" fmla="*/ 0 h 21600"/>
                  <a:gd name="T2" fmla="*/ 0 w 17022"/>
                  <a:gd name="T3" fmla="*/ 0 h 21600"/>
                  <a:gd name="T4" fmla="*/ 0 w 1702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022"/>
                  <a:gd name="T10" fmla="*/ 0 h 21600"/>
                  <a:gd name="T11" fmla="*/ 17022 w 1702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022" h="21600" fill="none" extrusionOk="0">
                    <a:moveTo>
                      <a:pt x="-1" y="3146"/>
                    </a:moveTo>
                    <a:cubicBezTo>
                      <a:pt x="3383" y="1088"/>
                      <a:pt x="7266" y="-1"/>
                      <a:pt x="11227" y="0"/>
                    </a:cubicBezTo>
                    <a:cubicBezTo>
                      <a:pt x="13185" y="0"/>
                      <a:pt x="15135" y="266"/>
                      <a:pt x="17022" y="791"/>
                    </a:cubicBezTo>
                  </a:path>
                  <a:path w="17022" h="21600" stroke="0" extrusionOk="0">
                    <a:moveTo>
                      <a:pt x="-1" y="3146"/>
                    </a:moveTo>
                    <a:cubicBezTo>
                      <a:pt x="3383" y="1088"/>
                      <a:pt x="7266" y="-1"/>
                      <a:pt x="11227" y="0"/>
                    </a:cubicBezTo>
                    <a:cubicBezTo>
                      <a:pt x="13185" y="0"/>
                      <a:pt x="15135" y="266"/>
                      <a:pt x="17022" y="791"/>
                    </a:cubicBezTo>
                    <a:lnTo>
                      <a:pt x="11227" y="21600"/>
                    </a:lnTo>
                    <a:lnTo>
                      <a:pt x="-1" y="3146"/>
                    </a:lnTo>
                    <a:close/>
                  </a:path>
                </a:pathLst>
              </a:custGeom>
              <a:solidFill>
                <a:srgbClr val="6666FF"/>
              </a:solidFill>
              <a:ln w="12700" cap="sq">
                <a:solidFill>
                  <a:srgbClr val="6666FF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9" name="Group 98"/>
          <p:cNvGrpSpPr>
            <a:grpSpLocks/>
          </p:cNvGrpSpPr>
          <p:nvPr/>
        </p:nvGrpSpPr>
        <p:grpSpPr bwMode="auto">
          <a:xfrm>
            <a:off x="5638808" y="1142704"/>
            <a:ext cx="2743200" cy="1915441"/>
            <a:chOff x="3405" y="930"/>
            <a:chExt cx="1728" cy="1167"/>
          </a:xfrm>
        </p:grpSpPr>
        <p:sp>
          <p:nvSpPr>
            <p:cNvPr id="30" name="AutoShape 99"/>
            <p:cNvSpPr>
              <a:spLocks noChangeArrowheads="1"/>
            </p:cNvSpPr>
            <p:nvPr/>
          </p:nvSpPr>
          <p:spPr bwMode="auto">
            <a:xfrm>
              <a:off x="3647" y="1242"/>
              <a:ext cx="1109" cy="564"/>
            </a:xfrm>
            <a:prstGeom prst="triangle">
              <a:avLst>
                <a:gd name="adj" fmla="val 20463"/>
              </a:avLst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800" baseline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100"/>
            <p:cNvSpPr txBox="1">
              <a:spLocks noChangeArrowheads="1"/>
            </p:cNvSpPr>
            <p:nvPr/>
          </p:nvSpPr>
          <p:spPr bwMode="auto">
            <a:xfrm>
              <a:off x="3581" y="1373"/>
              <a:ext cx="360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2" name="Text Box 101"/>
            <p:cNvSpPr txBox="1">
              <a:spLocks noChangeArrowheads="1"/>
            </p:cNvSpPr>
            <p:nvPr/>
          </p:nvSpPr>
          <p:spPr bwMode="auto">
            <a:xfrm>
              <a:off x="4027" y="1778"/>
              <a:ext cx="359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33" name="Text Box 102"/>
            <p:cNvSpPr txBox="1">
              <a:spLocks noChangeArrowheads="1"/>
            </p:cNvSpPr>
            <p:nvPr/>
          </p:nvSpPr>
          <p:spPr bwMode="auto">
            <a:xfrm>
              <a:off x="3741" y="930"/>
              <a:ext cx="325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34" name="Text Box 103"/>
            <p:cNvSpPr txBox="1">
              <a:spLocks noChangeArrowheads="1"/>
            </p:cNvSpPr>
            <p:nvPr/>
          </p:nvSpPr>
          <p:spPr bwMode="auto">
            <a:xfrm>
              <a:off x="3405" y="1775"/>
              <a:ext cx="326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35" name="Text Box 104"/>
            <p:cNvSpPr txBox="1">
              <a:spLocks noChangeArrowheads="1"/>
            </p:cNvSpPr>
            <p:nvPr/>
          </p:nvSpPr>
          <p:spPr bwMode="auto">
            <a:xfrm>
              <a:off x="4807" y="1634"/>
              <a:ext cx="326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36" name="Text Box 105"/>
            <p:cNvSpPr txBox="1">
              <a:spLocks noChangeArrowheads="1"/>
            </p:cNvSpPr>
            <p:nvPr/>
          </p:nvSpPr>
          <p:spPr bwMode="auto">
            <a:xfrm>
              <a:off x="3745" y="1534"/>
              <a:ext cx="522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r>
                <a:rPr lang="en-US" altLang="en-US" sz="2800" b="1" baseline="3000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altLang="en-US" sz="2800" b="1" baseline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Arc 106"/>
            <p:cNvSpPr>
              <a:spLocks/>
            </p:cNvSpPr>
            <p:nvPr/>
          </p:nvSpPr>
          <p:spPr bwMode="auto">
            <a:xfrm flipV="1">
              <a:off x="3647" y="1681"/>
              <a:ext cx="131" cy="131"/>
            </a:xfrm>
            <a:custGeom>
              <a:avLst/>
              <a:gdLst>
                <a:gd name="T0" fmla="*/ 0 w 21600"/>
                <a:gd name="T1" fmla="*/ 0 h 21181"/>
                <a:gd name="T2" fmla="*/ 0 w 21600"/>
                <a:gd name="T3" fmla="*/ 0 h 21181"/>
                <a:gd name="T4" fmla="*/ 0 w 21600"/>
                <a:gd name="T5" fmla="*/ 0 h 211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1"/>
                <a:gd name="T11" fmla="*/ 21600 w 21600"/>
                <a:gd name="T12" fmla="*/ 21181 h 21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1" fill="none" extrusionOk="0">
                  <a:moveTo>
                    <a:pt x="21569" y="0"/>
                  </a:moveTo>
                  <a:cubicBezTo>
                    <a:pt x="21589" y="380"/>
                    <a:pt x="21600" y="761"/>
                    <a:pt x="21600" y="1142"/>
                  </a:cubicBezTo>
                  <a:cubicBezTo>
                    <a:pt x="21600" y="9958"/>
                    <a:pt x="16241" y="17890"/>
                    <a:pt x="8062" y="21181"/>
                  </a:cubicBezTo>
                </a:path>
                <a:path w="21600" h="21181" stroke="0" extrusionOk="0">
                  <a:moveTo>
                    <a:pt x="21569" y="0"/>
                  </a:moveTo>
                  <a:cubicBezTo>
                    <a:pt x="21589" y="380"/>
                    <a:pt x="21600" y="761"/>
                    <a:pt x="21600" y="1142"/>
                  </a:cubicBezTo>
                  <a:cubicBezTo>
                    <a:pt x="21600" y="9958"/>
                    <a:pt x="16241" y="17890"/>
                    <a:pt x="8062" y="21181"/>
                  </a:cubicBezTo>
                  <a:lnTo>
                    <a:pt x="0" y="1142"/>
                  </a:lnTo>
                  <a:lnTo>
                    <a:pt x="21569" y="0"/>
                  </a:lnTo>
                  <a:close/>
                </a:path>
              </a:pathLst>
            </a:custGeom>
            <a:solidFill>
              <a:srgbClr val="FF0066"/>
            </a:solidFill>
            <a:ln w="12700" cap="sq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113"/>
          <p:cNvGrpSpPr>
            <a:grpSpLocks/>
          </p:cNvGrpSpPr>
          <p:nvPr/>
        </p:nvGrpSpPr>
        <p:grpSpPr bwMode="auto">
          <a:xfrm>
            <a:off x="1371600" y="1965325"/>
            <a:ext cx="1981200" cy="457200"/>
            <a:chOff x="864" y="1632"/>
            <a:chExt cx="1248" cy="288"/>
          </a:xfrm>
        </p:grpSpPr>
        <p:sp>
          <p:nvSpPr>
            <p:cNvPr id="39" name="Line 109"/>
            <p:cNvSpPr>
              <a:spLocks noChangeShapeType="1"/>
            </p:cNvSpPr>
            <p:nvPr/>
          </p:nvSpPr>
          <p:spPr bwMode="auto">
            <a:xfrm flipV="1">
              <a:off x="864" y="1728"/>
              <a:ext cx="1248" cy="192"/>
            </a:xfrm>
            <a:prstGeom prst="line">
              <a:avLst/>
            </a:prstGeom>
            <a:noFill/>
            <a:ln w="57150">
              <a:solidFill>
                <a:srgbClr val="99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WordArt 112"/>
            <p:cNvSpPr>
              <a:spLocks noChangeArrowheads="1" noChangeShapeType="1" noTextEdit="1"/>
            </p:cNvSpPr>
            <p:nvPr/>
          </p:nvSpPr>
          <p:spPr bwMode="auto">
            <a:xfrm rot="-729675">
              <a:off x="1248" y="1632"/>
              <a:ext cx="384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Đồng dạng</a:t>
              </a:r>
            </a:p>
          </p:txBody>
        </p:sp>
      </p:grpSp>
      <p:grpSp>
        <p:nvGrpSpPr>
          <p:cNvPr id="41" name="Group 59"/>
          <p:cNvGrpSpPr>
            <a:grpSpLocks/>
          </p:cNvGrpSpPr>
          <p:nvPr/>
        </p:nvGrpSpPr>
        <p:grpSpPr bwMode="auto">
          <a:xfrm>
            <a:off x="303674" y="3505205"/>
            <a:ext cx="4572000" cy="461963"/>
            <a:chOff x="390" y="2593"/>
            <a:chExt cx="1632" cy="291"/>
          </a:xfrm>
        </p:grpSpPr>
        <p:sp>
          <p:nvSpPr>
            <p:cNvPr id="42" name="Rectangle 60"/>
            <p:cNvSpPr>
              <a:spLocks noChangeArrowheads="1"/>
            </p:cNvSpPr>
            <p:nvPr/>
          </p:nvSpPr>
          <p:spPr bwMode="auto">
            <a:xfrm>
              <a:off x="390" y="2593"/>
              <a:ext cx="16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400" i="1" baseline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Euclid Symbol" pitchFamily="18" charset="2"/>
                </a:rPr>
                <a:t> </a:t>
              </a:r>
              <a:r>
                <a:rPr lang="en-US" altLang="en-US" sz="2400" baseline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en-US" altLang="en-US" sz="2400" baseline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ABC     </a:t>
              </a:r>
              <a:r>
                <a:rPr lang="en-US" altLang="en-US" sz="2400" baseline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en-US" altLang="en-US" sz="2400" baseline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Euclid Symbol" pitchFamily="18" charset="2"/>
                </a:rPr>
                <a:t>DEF</a:t>
              </a:r>
            </a:p>
          </p:txBody>
        </p:sp>
        <p:sp>
          <p:nvSpPr>
            <p:cNvPr id="43" name="Text Box 61"/>
            <p:cNvSpPr txBox="1">
              <a:spLocks noChangeArrowheads="1"/>
            </p:cNvSpPr>
            <p:nvPr/>
          </p:nvSpPr>
          <p:spPr bwMode="auto">
            <a:xfrm rot="16200000">
              <a:off x="729" y="2678"/>
              <a:ext cx="16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aseline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4191000" y="3505205"/>
            <a:ext cx="0" cy="29718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14800" y="3505205"/>
                <a:ext cx="50241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ô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đồ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ạ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∆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𝑃𝑄𝑅</m:t>
                      </m:r>
                    </m:oMath>
                  </m:oMathPara>
                </a14:m>
                <a:endParaRPr lang="en-U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505205"/>
                <a:ext cx="502413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80556" y="3962400"/>
                <a:ext cx="2969274" cy="841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ì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𝐴𝐵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𝑃𝑄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𝐴𝐶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𝑃𝑅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;  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556" y="3962400"/>
                <a:ext cx="2969274" cy="8411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91000" y="4948541"/>
                <a:ext cx="50338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𝐷𝐸𝐹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ô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đồ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ạ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∆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𝑃𝑄𝑅</m:t>
                      </m:r>
                    </m:oMath>
                  </m:oMathPara>
                </a14:m>
                <a:endParaRPr lang="en-U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948541"/>
                <a:ext cx="503387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32964" y="5485844"/>
                <a:ext cx="3019801" cy="838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ì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𝐷𝐸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𝑃𝑄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𝐷𝐹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𝑃𝑅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;  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964" y="5485844"/>
                <a:ext cx="3019801" cy="83875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69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6" grpId="0"/>
      <p:bldP spid="47" grpId="0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5"/>
          <p:cNvGrpSpPr>
            <a:grpSpLocks/>
          </p:cNvGrpSpPr>
          <p:nvPr/>
        </p:nvGrpSpPr>
        <p:grpSpPr bwMode="auto">
          <a:xfrm>
            <a:off x="1655762" y="911230"/>
            <a:ext cx="2579688" cy="1751013"/>
            <a:chOff x="537" y="2495"/>
            <a:chExt cx="1625" cy="1103"/>
          </a:xfrm>
        </p:grpSpPr>
        <p:sp>
          <p:nvSpPr>
            <p:cNvPr id="4" name="AutoShape 94"/>
            <p:cNvSpPr>
              <a:spLocks noChangeArrowheads="1"/>
            </p:cNvSpPr>
            <p:nvPr/>
          </p:nvSpPr>
          <p:spPr bwMode="auto">
            <a:xfrm>
              <a:off x="740" y="2781"/>
              <a:ext cx="1088" cy="575"/>
            </a:xfrm>
            <a:prstGeom prst="triangle">
              <a:avLst>
                <a:gd name="adj" fmla="val 42685"/>
              </a:avLst>
            </a:prstGeom>
            <a:noFill/>
            <a:ln w="28575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Text Box 95"/>
            <p:cNvSpPr txBox="1">
              <a:spLocks noChangeArrowheads="1"/>
            </p:cNvSpPr>
            <p:nvPr/>
          </p:nvSpPr>
          <p:spPr bwMode="auto">
            <a:xfrm>
              <a:off x="788" y="2782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6" name="Text Box 96"/>
            <p:cNvSpPr txBox="1">
              <a:spLocks noChangeArrowheads="1"/>
            </p:cNvSpPr>
            <p:nvPr/>
          </p:nvSpPr>
          <p:spPr bwMode="auto">
            <a:xfrm>
              <a:off x="1159" y="3307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7" name="Text Box 97"/>
            <p:cNvSpPr txBox="1">
              <a:spLocks noChangeArrowheads="1"/>
            </p:cNvSpPr>
            <p:nvPr/>
          </p:nvSpPr>
          <p:spPr bwMode="auto">
            <a:xfrm>
              <a:off x="835" y="3069"/>
              <a:ext cx="86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 50</a:t>
              </a:r>
              <a:r>
                <a:rPr kumimoji="0" lang="en-US" sz="18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0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1016" y="2495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A</a:t>
              </a:r>
            </a:p>
          </p:txBody>
        </p:sp>
        <p:sp>
          <p:nvSpPr>
            <p:cNvPr id="9" name="Text Box 99"/>
            <p:cNvSpPr txBox="1">
              <a:spLocks noChangeArrowheads="1"/>
            </p:cNvSpPr>
            <p:nvPr/>
          </p:nvSpPr>
          <p:spPr bwMode="auto">
            <a:xfrm>
              <a:off x="537" y="3284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10" name="Text Box 100"/>
            <p:cNvSpPr txBox="1">
              <a:spLocks noChangeArrowheads="1"/>
            </p:cNvSpPr>
            <p:nvPr/>
          </p:nvSpPr>
          <p:spPr bwMode="auto">
            <a:xfrm>
              <a:off x="1828" y="3212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11" name="Arc 101"/>
            <p:cNvSpPr>
              <a:spLocks/>
            </p:cNvSpPr>
            <p:nvPr/>
          </p:nvSpPr>
          <p:spPr bwMode="auto">
            <a:xfrm>
              <a:off x="746" y="3190"/>
              <a:ext cx="197" cy="166"/>
            </a:xfrm>
            <a:custGeom>
              <a:avLst/>
              <a:gdLst>
                <a:gd name="G0" fmla="+- 0 0 0"/>
                <a:gd name="G1" fmla="+- 16388 0 0"/>
                <a:gd name="G2" fmla="+- 21600 0 0"/>
                <a:gd name="T0" fmla="*/ 14071 w 21600"/>
                <a:gd name="T1" fmla="*/ 0 h 16388"/>
                <a:gd name="T2" fmla="*/ 21600 w 21600"/>
                <a:gd name="T3" fmla="*/ 16388 h 16388"/>
                <a:gd name="T4" fmla="*/ 0 w 21600"/>
                <a:gd name="T5" fmla="*/ 16388 h 16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388" fill="none" extrusionOk="0">
                  <a:moveTo>
                    <a:pt x="14071" y="-1"/>
                  </a:moveTo>
                  <a:cubicBezTo>
                    <a:pt x="18850" y="4103"/>
                    <a:pt x="21600" y="10088"/>
                    <a:pt x="21600" y="16388"/>
                  </a:cubicBezTo>
                </a:path>
                <a:path w="21600" h="16388" stroke="0" extrusionOk="0">
                  <a:moveTo>
                    <a:pt x="14071" y="-1"/>
                  </a:moveTo>
                  <a:cubicBezTo>
                    <a:pt x="18850" y="4103"/>
                    <a:pt x="21600" y="10088"/>
                    <a:pt x="21600" y="16388"/>
                  </a:cubicBezTo>
                  <a:lnTo>
                    <a:pt x="0" y="16388"/>
                  </a:lnTo>
                  <a:close/>
                </a:path>
              </a:pathLst>
            </a:custGeom>
            <a:solidFill>
              <a:srgbClr val="0000D6"/>
            </a:solidFill>
            <a:ln w="12700" cap="sq">
              <a:solidFill>
                <a:srgbClr val="0000D6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084643" y="304802"/>
            <a:ext cx="4297363" cy="2359025"/>
            <a:chOff x="2402" y="2017"/>
            <a:chExt cx="2707" cy="1486"/>
          </a:xfrm>
        </p:grpSpPr>
        <p:sp>
          <p:nvSpPr>
            <p:cNvPr id="13" name="AutoShape 103"/>
            <p:cNvSpPr>
              <a:spLocks noChangeArrowheads="1"/>
            </p:cNvSpPr>
            <p:nvPr/>
          </p:nvSpPr>
          <p:spPr bwMode="auto">
            <a:xfrm>
              <a:off x="2641" y="2256"/>
              <a:ext cx="2113" cy="956"/>
            </a:xfrm>
            <a:prstGeom prst="triangle">
              <a:avLst>
                <a:gd name="adj" fmla="val 56440"/>
              </a:avLst>
            </a:prstGeom>
            <a:noFill/>
            <a:ln w="28575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 Box 104"/>
            <p:cNvSpPr txBox="1">
              <a:spLocks noChangeArrowheads="1"/>
            </p:cNvSpPr>
            <p:nvPr/>
          </p:nvSpPr>
          <p:spPr bwMode="auto">
            <a:xfrm>
              <a:off x="3071" y="2543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</a:t>
              </a:r>
            </a:p>
          </p:txBody>
        </p:sp>
        <p:sp>
          <p:nvSpPr>
            <p:cNvPr id="15" name="Text Box 105"/>
            <p:cNvSpPr txBox="1">
              <a:spLocks noChangeArrowheads="1"/>
            </p:cNvSpPr>
            <p:nvPr/>
          </p:nvSpPr>
          <p:spPr bwMode="auto">
            <a:xfrm>
              <a:off x="3645" y="3212"/>
              <a:ext cx="4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12</a:t>
              </a:r>
            </a:p>
          </p:txBody>
        </p:sp>
        <p:sp>
          <p:nvSpPr>
            <p:cNvPr id="16" name="Text Box 106"/>
            <p:cNvSpPr txBox="1">
              <a:spLocks noChangeArrowheads="1"/>
            </p:cNvSpPr>
            <p:nvPr/>
          </p:nvSpPr>
          <p:spPr bwMode="auto">
            <a:xfrm>
              <a:off x="4123" y="2973"/>
              <a:ext cx="5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 50</a:t>
              </a:r>
              <a:r>
                <a:rPr kumimoji="0" lang="en-US" sz="18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0</a:t>
              </a: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 Box 107"/>
            <p:cNvSpPr txBox="1">
              <a:spLocks noChangeArrowheads="1"/>
            </p:cNvSpPr>
            <p:nvPr/>
          </p:nvSpPr>
          <p:spPr bwMode="auto">
            <a:xfrm>
              <a:off x="3667" y="2017"/>
              <a:ext cx="3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</a:t>
              </a:r>
            </a:p>
          </p:txBody>
        </p:sp>
        <p:sp>
          <p:nvSpPr>
            <p:cNvPr id="18" name="Text Box 108"/>
            <p:cNvSpPr txBox="1">
              <a:spLocks noChangeArrowheads="1"/>
            </p:cNvSpPr>
            <p:nvPr/>
          </p:nvSpPr>
          <p:spPr bwMode="auto">
            <a:xfrm>
              <a:off x="2402" y="3116"/>
              <a:ext cx="3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</a:t>
              </a:r>
            </a:p>
          </p:txBody>
        </p:sp>
        <p:sp>
          <p:nvSpPr>
            <p:cNvPr id="19" name="Text Box 109"/>
            <p:cNvSpPr txBox="1">
              <a:spLocks noChangeArrowheads="1"/>
            </p:cNvSpPr>
            <p:nvPr/>
          </p:nvSpPr>
          <p:spPr bwMode="auto">
            <a:xfrm>
              <a:off x="4792" y="3164"/>
              <a:ext cx="3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</a:p>
          </p:txBody>
        </p:sp>
        <p:sp>
          <p:nvSpPr>
            <p:cNvPr id="20" name="Arc 110"/>
            <p:cNvSpPr>
              <a:spLocks/>
            </p:cNvSpPr>
            <p:nvPr/>
          </p:nvSpPr>
          <p:spPr bwMode="auto">
            <a:xfrm rot="34715969">
              <a:off x="4458" y="3068"/>
              <a:ext cx="273" cy="195"/>
            </a:xfrm>
            <a:custGeom>
              <a:avLst/>
              <a:gdLst>
                <a:gd name="G0" fmla="+- 0 0 0"/>
                <a:gd name="G1" fmla="+- 13672 0 0"/>
                <a:gd name="G2" fmla="+- 21600 0 0"/>
                <a:gd name="T0" fmla="*/ 16722 w 21600"/>
                <a:gd name="T1" fmla="*/ 0 h 17098"/>
                <a:gd name="T2" fmla="*/ 21327 w 21600"/>
                <a:gd name="T3" fmla="*/ 17098 h 17098"/>
                <a:gd name="T4" fmla="*/ 0 w 21600"/>
                <a:gd name="T5" fmla="*/ 13672 h 17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098" fill="none" extrusionOk="0">
                  <a:moveTo>
                    <a:pt x="16722" y="-1"/>
                  </a:moveTo>
                  <a:cubicBezTo>
                    <a:pt x="19876" y="3858"/>
                    <a:pt x="21600" y="8688"/>
                    <a:pt x="21600" y="13672"/>
                  </a:cubicBezTo>
                  <a:cubicBezTo>
                    <a:pt x="21600" y="14819"/>
                    <a:pt x="21508" y="15965"/>
                    <a:pt x="21326" y="17097"/>
                  </a:cubicBezTo>
                </a:path>
                <a:path w="21600" h="17098" stroke="0" extrusionOk="0">
                  <a:moveTo>
                    <a:pt x="16722" y="-1"/>
                  </a:moveTo>
                  <a:cubicBezTo>
                    <a:pt x="19876" y="3858"/>
                    <a:pt x="21600" y="8688"/>
                    <a:pt x="21600" y="13672"/>
                  </a:cubicBezTo>
                  <a:cubicBezTo>
                    <a:pt x="21600" y="14819"/>
                    <a:pt x="21508" y="15965"/>
                    <a:pt x="21326" y="17097"/>
                  </a:cubicBezTo>
                  <a:lnTo>
                    <a:pt x="0" y="13672"/>
                  </a:lnTo>
                  <a:close/>
                </a:path>
              </a:pathLst>
            </a:custGeom>
            <a:solidFill>
              <a:srgbClr val="0000D6"/>
            </a:solidFill>
            <a:ln w="12700" cap="sq">
              <a:solidFill>
                <a:srgbClr val="0000D6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Text Box 112"/>
          <p:cNvSpPr txBox="1">
            <a:spLocks noChangeArrowheads="1"/>
          </p:cNvSpPr>
          <p:nvPr/>
        </p:nvSpPr>
        <p:spPr bwMode="auto">
          <a:xfrm>
            <a:off x="1273103" y="2590804"/>
            <a:ext cx="67580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 tam giác ABC và MNP </a:t>
            </a:r>
            <a:r>
              <a:rPr lang="en-US" sz="2400" b="1" kern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đồng dạng không?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84000" y="163202"/>
            <a:ext cx="2178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u="sng" smtClean="0">
                <a:cs typeface="Times New Roman" pitchFamily="18" charset="0"/>
              </a:rPr>
              <a:t>2. </a:t>
            </a:r>
            <a:r>
              <a:rPr lang="en-US" sz="2400" b="1" u="sng" err="1" smtClean="0">
                <a:cs typeface="Times New Roman" pitchFamily="18" charset="0"/>
              </a:rPr>
              <a:t>Áp</a:t>
            </a:r>
            <a:r>
              <a:rPr lang="en-US" sz="2400" b="1" u="sng" smtClean="0">
                <a:cs typeface="Times New Roman" pitchFamily="18" charset="0"/>
              </a:rPr>
              <a:t> </a:t>
            </a:r>
            <a:r>
              <a:rPr lang="en-US" sz="2400" b="1" u="sng" err="1" smtClean="0">
                <a:cs typeface="Times New Roman" pitchFamily="18" charset="0"/>
              </a:rPr>
              <a:t>dụng</a:t>
            </a:r>
            <a:r>
              <a:rPr lang="en-US" sz="2400" b="1" u="sng" smtClean="0">
                <a:cs typeface="Times New Roman" pitchFamily="18" charset="0"/>
              </a:rPr>
              <a:t>:</a:t>
            </a:r>
            <a:endParaRPr lang="en-US" sz="2400" b="1" u="sng"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6093" y="685804"/>
            <a:ext cx="183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Ví dụ 1: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90962" y="3124204"/>
            <a:ext cx="106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990600" y="3581404"/>
            <a:ext cx="3343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Xét  ∆</a:t>
            </a:r>
            <a:r>
              <a:rPr lang="en-US" altLang="en-US" sz="2400" baseline="0" smtClean="0">
                <a:latin typeface="Times New Roman" pitchFamily="18" charset="0"/>
                <a:cs typeface="Times New Roman" pitchFamily="18" charset="0"/>
              </a:rPr>
              <a:t>ABC và ∆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MNP</a:t>
            </a:r>
            <a:r>
              <a:rPr lang="en-US" altLang="en-US" sz="2400" baseline="0" smtClean="0">
                <a:latin typeface="Times New Roman" pitchFamily="18" charset="0"/>
                <a:cs typeface="Times New Roman" pitchFamily="18" charset="0"/>
              </a:rPr>
              <a:t> có:</a:t>
            </a:r>
            <a:endParaRPr lang="en-US" altLang="en-US" sz="2400" baseline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51"/>
              <p:cNvSpPr txBox="1">
                <a:spLocks noChangeArrowheads="1"/>
              </p:cNvSpPr>
              <p:nvPr/>
            </p:nvSpPr>
            <p:spPr bwMode="auto">
              <a:xfrm>
                <a:off x="4038606" y="4800605"/>
                <a:ext cx="1984967" cy="471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aseline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baseline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400" b="0" i="1" baseline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en-US" altLang="en-US" sz="2400" b="0" i="1" baseline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en-US" sz="2400" b="0" i="1" baseline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400" b="0" i="1" baseline="0" smtClean="0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</m:e>
                    </m:acc>
                    <m:r>
                      <a:rPr lang="en-US" altLang="en-US" sz="2400" b="0" i="1" baseline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400" b="0" i="1" baseline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baseline="0" smtClean="0">
                            <a:latin typeface="Cambria Math"/>
                            <a:cs typeface="Times New Roman" pitchFamily="18" charset="0"/>
                          </a:rPr>
                          <m:t>50</m:t>
                        </m:r>
                      </m:e>
                      <m:sup>
                        <m:r>
                          <a:rPr lang="en-US" altLang="en-US" sz="2400" b="0" i="1" baseline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en-US" sz="2400" baseline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altLang="en-US" sz="2400" baseline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 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6" y="4800605"/>
                <a:ext cx="1984967" cy="471539"/>
              </a:xfrm>
              <a:prstGeom prst="rect">
                <a:avLst/>
              </a:prstGeom>
              <a:blipFill rotWithShape="1">
                <a:blip r:embed="rId3"/>
                <a:stretch>
                  <a:fillRect t="-38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927341"/>
              </p:ext>
            </p:extLst>
          </p:nvPr>
        </p:nvGraphicFramePr>
        <p:xfrm>
          <a:off x="3963988" y="3910017"/>
          <a:ext cx="31115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4" imgW="1663560" imgH="431640" progId="Equation.DSMT4">
                  <p:embed/>
                </p:oleObj>
              </mc:Choice>
              <mc:Fallback>
                <p:oleObj name="Equation" r:id="rId4" imgW="1663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3910017"/>
                        <a:ext cx="31115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52400" y="5410205"/>
            <a:ext cx="8763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Nhưng góc P không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nằm xen giữa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hai cạnh MN và NP nên </a:t>
            </a:r>
            <a:r>
              <a:rPr lang="en-US" altLang="en-US" sz="2800" baseline="0" smtClean="0">
                <a:latin typeface="Times New Roman" pitchFamily="18" charset="0"/>
                <a:cs typeface="Times New Roman" pitchFamily="18" charset="0"/>
              </a:rPr>
              <a:t>∆ABC và ∆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MNP</a:t>
            </a:r>
            <a:r>
              <a:rPr lang="en-US" altLang="en-US" sz="2800" baseline="0" smtClean="0">
                <a:latin typeface="Times New Roman" pitchFamily="18" charset="0"/>
                <a:cs typeface="Times New Roman" pitchFamily="18" charset="0"/>
              </a:rPr>
              <a:t>  chưa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đủ điều kiện đồng dạng với nhau.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9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08069" y="990600"/>
            <a:ext cx="88217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baseline="0">
                <a:latin typeface="Times New Roman" pitchFamily="18" charset="0"/>
              </a:rPr>
              <a:t>b) Lấy trên cạnh AB, AC lần lượt hai điểm D,E sao cho</a:t>
            </a:r>
            <a:r>
              <a:rPr lang="en-US" altLang="en-US" sz="2400" b="1" baseline="0" smtClean="0"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baseline="0" smtClean="0">
                <a:latin typeface="Times New Roman" pitchFamily="18" charset="0"/>
              </a:rPr>
              <a:t> </a:t>
            </a:r>
            <a:r>
              <a:rPr lang="en-US" altLang="en-US" sz="2400" b="1" baseline="0">
                <a:latin typeface="Times New Roman" pitchFamily="18" charset="0"/>
              </a:rPr>
              <a:t>AD = 3cm</a:t>
            </a:r>
            <a:r>
              <a:rPr lang="en-US" altLang="en-US" sz="2400" b="1" baseline="0" smtClean="0">
                <a:latin typeface="Times New Roman" pitchFamily="18" charset="0"/>
              </a:rPr>
              <a:t>, AE=2cm</a:t>
            </a:r>
            <a:r>
              <a:rPr lang="en-US" altLang="en-US" sz="2400" b="1" baseline="0">
                <a:latin typeface="Times New Roman" pitchFamily="18" charset="0"/>
              </a:rPr>
              <a:t>. Hai tam giác </a:t>
            </a:r>
            <a:r>
              <a:rPr lang="en-US" altLang="en-US" sz="2400" b="1" baseline="0">
                <a:solidFill>
                  <a:srgbClr val="0000FF"/>
                </a:solidFill>
                <a:latin typeface="Times New Roman" pitchFamily="18" charset="0"/>
              </a:rPr>
              <a:t>AED</a:t>
            </a:r>
            <a:r>
              <a:rPr lang="en-US" altLang="en-US" sz="2400" b="1" baseline="0">
                <a:latin typeface="Times New Roman" pitchFamily="18" charset="0"/>
              </a:rPr>
              <a:t> và </a:t>
            </a:r>
            <a:r>
              <a:rPr lang="en-US" altLang="en-US" sz="2400" b="1" baseline="0">
                <a:solidFill>
                  <a:srgbClr val="0000FF"/>
                </a:solidFill>
                <a:latin typeface="Times New Roman" pitchFamily="18" charset="0"/>
              </a:rPr>
              <a:t>ABC</a:t>
            </a:r>
            <a:r>
              <a:rPr lang="en-US" altLang="en-US" sz="2400" b="1" baseline="0">
                <a:latin typeface="Times New Roman" pitchFamily="18" charset="0"/>
              </a:rPr>
              <a:t> có đồng dạng </a:t>
            </a:r>
            <a:endParaRPr lang="en-US" altLang="en-US" sz="2400" b="1" baseline="0" smtClean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baseline="0" smtClean="0">
                <a:latin typeface="Times New Roman" pitchFamily="18" charset="0"/>
              </a:rPr>
              <a:t>với </a:t>
            </a:r>
            <a:r>
              <a:rPr lang="en-US" altLang="en-US" sz="2400" b="1" baseline="0">
                <a:latin typeface="Times New Roman" pitchFamily="18" charset="0"/>
              </a:rPr>
              <a:t>nhau không? Vì sao?</a:t>
            </a:r>
          </a:p>
        </p:txBody>
      </p:sp>
      <p:pic>
        <p:nvPicPr>
          <p:cNvPr id="4" name="Picture 7" descr="thuoc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4"/>
          <a:stretch>
            <a:fillRect/>
          </a:stretch>
        </p:blipFill>
        <p:spPr bwMode="auto">
          <a:xfrm rot="2329569">
            <a:off x="6013450" y="2701925"/>
            <a:ext cx="566738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huoc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4"/>
          <a:stretch>
            <a:fillRect/>
          </a:stretch>
        </p:blipFill>
        <p:spPr bwMode="auto">
          <a:xfrm rot="5340000">
            <a:off x="6340481" y="3911602"/>
            <a:ext cx="566737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446338" y="2519363"/>
            <a:ext cx="5435600" cy="2895600"/>
            <a:chOff x="968" y="965"/>
            <a:chExt cx="3424" cy="1824"/>
          </a:xfrm>
        </p:grpSpPr>
        <p:pic>
          <p:nvPicPr>
            <p:cNvPr id="7" name="Picture 10" descr="Untitled-1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965"/>
              <a:ext cx="3424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968" y="2781"/>
              <a:ext cx="3394" cy="0"/>
            </a:xfrm>
            <a:prstGeom prst="line">
              <a:avLst/>
            </a:prstGeom>
            <a:noFill/>
            <a:ln w="12700" cap="sq">
              <a:solidFill>
                <a:srgbClr val="33CC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951413" y="5224466"/>
            <a:ext cx="531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</a:rPr>
              <a:t>A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537581" y="5164142"/>
            <a:ext cx="608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</a:rPr>
              <a:t>x</a:t>
            </a: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5160969" y="5240341"/>
            <a:ext cx="3641725" cy="41275"/>
          </a:xfrm>
          <a:prstGeom prst="line">
            <a:avLst/>
          </a:prstGeom>
          <a:noFill/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5160963" y="2205042"/>
            <a:ext cx="2503487" cy="3076575"/>
          </a:xfrm>
          <a:prstGeom prst="line">
            <a:avLst/>
          </a:prstGeom>
          <a:noFill/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132638" y="1976442"/>
            <a:ext cx="608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</a:rPr>
              <a:t>y</a:t>
            </a:r>
          </a:p>
        </p:txBody>
      </p:sp>
      <p:sp>
        <p:nvSpPr>
          <p:cNvPr id="14" name="Arc 17"/>
          <p:cNvSpPr>
            <a:spLocks/>
          </p:cNvSpPr>
          <p:nvPr/>
        </p:nvSpPr>
        <p:spPr bwMode="auto">
          <a:xfrm flipV="1">
            <a:off x="5197481" y="5016503"/>
            <a:ext cx="303213" cy="260351"/>
          </a:xfrm>
          <a:custGeom>
            <a:avLst/>
            <a:gdLst>
              <a:gd name="T0" fmla="*/ 2147483646 w 21600"/>
              <a:gd name="T1" fmla="*/ 0 h 17315"/>
              <a:gd name="T2" fmla="*/ 2147483646 w 21600"/>
              <a:gd name="T3" fmla="*/ 2147483646 h 17315"/>
              <a:gd name="T4" fmla="*/ 0 w 21600"/>
              <a:gd name="T5" fmla="*/ 2147483646 h 173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315" fill="none" extrusionOk="0">
                <a:moveTo>
                  <a:pt x="21598" y="-1"/>
                </a:moveTo>
                <a:cubicBezTo>
                  <a:pt x="21599" y="97"/>
                  <a:pt x="21600" y="194"/>
                  <a:pt x="21600" y="292"/>
                </a:cubicBezTo>
                <a:cubicBezTo>
                  <a:pt x="21600" y="6942"/>
                  <a:pt x="18536" y="13221"/>
                  <a:pt x="13295" y="17314"/>
                </a:cubicBezTo>
              </a:path>
              <a:path w="21600" h="17315" stroke="0" extrusionOk="0">
                <a:moveTo>
                  <a:pt x="21598" y="-1"/>
                </a:moveTo>
                <a:cubicBezTo>
                  <a:pt x="21599" y="97"/>
                  <a:pt x="21600" y="194"/>
                  <a:pt x="21600" y="292"/>
                </a:cubicBezTo>
                <a:cubicBezTo>
                  <a:pt x="21600" y="6942"/>
                  <a:pt x="18536" y="13221"/>
                  <a:pt x="13295" y="17314"/>
                </a:cubicBezTo>
                <a:lnTo>
                  <a:pt x="0" y="292"/>
                </a:lnTo>
                <a:lnTo>
                  <a:pt x="21598" y="-1"/>
                </a:lnTo>
                <a:close/>
              </a:path>
            </a:pathLst>
          </a:custGeom>
          <a:solidFill>
            <a:srgbClr val="FF0066"/>
          </a:solidFill>
          <a:ln w="12700" cap="sq">
            <a:solidFill>
              <a:srgbClr val="FF00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483225" y="4827589"/>
            <a:ext cx="11382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baseline="0">
                <a:solidFill>
                  <a:srgbClr val="FF0066"/>
                </a:solidFill>
                <a:latin typeface="Times New Roman" pitchFamily="18" charset="0"/>
              </a:rPr>
              <a:t>50</a:t>
            </a:r>
            <a:r>
              <a:rPr lang="en-US" altLang="en-US" sz="2000" b="1" baseline="3000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2000" b="1" baseline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943731" y="5054604"/>
            <a:ext cx="835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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829431" y="2778129"/>
            <a:ext cx="835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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7000881" y="3021017"/>
            <a:ext cx="131763" cy="2232025"/>
          </a:xfrm>
          <a:prstGeom prst="line">
            <a:avLst/>
          </a:prstGeom>
          <a:noFill/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013454" y="5543554"/>
            <a:ext cx="608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</a:rPr>
              <a:t>5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 rot="18769985">
            <a:off x="5107784" y="3716552"/>
            <a:ext cx="100965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aseline="0">
                <a:latin typeface=".VnTime" pitchFamily="34" charset="0"/>
              </a:rPr>
              <a:t>7,5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905631" y="5281617"/>
            <a:ext cx="608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</a:rPr>
              <a:t>B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6678613" y="2584454"/>
            <a:ext cx="608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</a:rPr>
              <a:t>C</a:t>
            </a: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5103819" y="5619751"/>
            <a:ext cx="2047875" cy="0"/>
          </a:xfrm>
          <a:prstGeom prst="line">
            <a:avLst/>
          </a:prstGeom>
          <a:noFill/>
          <a:ln w="19050" cap="sq">
            <a:solidFill>
              <a:srgbClr val="0000EE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4875213" y="2811466"/>
            <a:ext cx="1820862" cy="2278063"/>
          </a:xfrm>
          <a:prstGeom prst="line">
            <a:avLst/>
          </a:prstGeom>
          <a:noFill/>
          <a:ln w="19050" cap="sq">
            <a:solidFill>
              <a:srgbClr val="0000EE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6394456" y="5048254"/>
            <a:ext cx="835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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5748338" y="5203825"/>
            <a:ext cx="6080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aseline="0">
                <a:solidFill>
                  <a:srgbClr val="0000EE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5468942" y="4430717"/>
            <a:ext cx="835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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103813" y="4708525"/>
            <a:ext cx="6080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aseline="0">
                <a:solidFill>
                  <a:srgbClr val="0000EE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5634039" y="4633917"/>
            <a:ext cx="911225" cy="606425"/>
          </a:xfrm>
          <a:prstGeom prst="line">
            <a:avLst/>
          </a:prstGeom>
          <a:noFill/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6318256" y="5240342"/>
            <a:ext cx="608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</a:rPr>
              <a:t>D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5343527" y="4316417"/>
            <a:ext cx="608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</a:rPr>
              <a:t>E</a:t>
            </a:r>
          </a:p>
        </p:txBody>
      </p:sp>
      <p:grpSp>
        <p:nvGrpSpPr>
          <p:cNvPr id="32" name="Group 39"/>
          <p:cNvGrpSpPr>
            <a:grpSpLocks/>
          </p:cNvGrpSpPr>
          <p:nvPr/>
        </p:nvGrpSpPr>
        <p:grpSpPr bwMode="auto">
          <a:xfrm>
            <a:off x="4837113" y="4283073"/>
            <a:ext cx="2259012" cy="1349374"/>
            <a:chOff x="502" y="3307"/>
            <a:chExt cx="1423" cy="850"/>
          </a:xfrm>
        </p:grpSpPr>
        <p:sp>
          <p:nvSpPr>
            <p:cNvPr id="33" name="AutoShape 40"/>
            <p:cNvSpPr>
              <a:spLocks noChangeArrowheads="1"/>
            </p:cNvSpPr>
            <p:nvPr/>
          </p:nvSpPr>
          <p:spPr bwMode="auto">
            <a:xfrm>
              <a:off x="729" y="3546"/>
              <a:ext cx="861" cy="370"/>
            </a:xfrm>
            <a:prstGeom prst="triangle">
              <a:avLst>
                <a:gd name="adj" fmla="val 33333"/>
              </a:avLst>
            </a:prstGeom>
            <a:noFill/>
            <a:ln w="1905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Text Box 41"/>
            <p:cNvSpPr txBox="1">
              <a:spLocks noChangeArrowheads="1"/>
            </p:cNvSpPr>
            <p:nvPr/>
          </p:nvSpPr>
          <p:spPr bwMode="auto">
            <a:xfrm>
              <a:off x="884" y="3307"/>
              <a:ext cx="4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5" name="Text Box 42"/>
            <p:cNvSpPr txBox="1">
              <a:spLocks noChangeArrowheads="1"/>
            </p:cNvSpPr>
            <p:nvPr/>
          </p:nvSpPr>
          <p:spPr bwMode="auto">
            <a:xfrm>
              <a:off x="502" y="3833"/>
              <a:ext cx="4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6" name="Text Box 43"/>
            <p:cNvSpPr txBox="1">
              <a:spLocks noChangeArrowheads="1"/>
            </p:cNvSpPr>
            <p:nvPr/>
          </p:nvSpPr>
          <p:spPr bwMode="auto">
            <a:xfrm>
              <a:off x="1494" y="3881"/>
              <a:ext cx="4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7" name="Text Box 44"/>
            <p:cNvSpPr txBox="1">
              <a:spLocks noChangeArrowheads="1"/>
            </p:cNvSpPr>
            <p:nvPr/>
          </p:nvSpPr>
          <p:spPr bwMode="auto">
            <a:xfrm>
              <a:off x="633" y="3594"/>
              <a:ext cx="4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8" name="Text Box 45"/>
            <p:cNvSpPr txBox="1">
              <a:spLocks noChangeArrowheads="1"/>
            </p:cNvSpPr>
            <p:nvPr/>
          </p:nvSpPr>
          <p:spPr bwMode="auto">
            <a:xfrm>
              <a:off x="944" y="3905"/>
              <a:ext cx="4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9" name="Text Box 46"/>
            <p:cNvSpPr txBox="1">
              <a:spLocks noChangeArrowheads="1"/>
            </p:cNvSpPr>
            <p:nvPr/>
          </p:nvSpPr>
          <p:spPr bwMode="auto">
            <a:xfrm>
              <a:off x="777" y="3714"/>
              <a:ext cx="4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itchFamily="18" charset="0"/>
                </a:rPr>
                <a:t>50</a:t>
              </a:r>
              <a:r>
                <a:rPr kumimoji="0" lang="en-US" altLang="en-US" sz="20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8291513" y="6161091"/>
            <a:ext cx="379412" cy="303212"/>
          </a:xfrm>
          <a:prstGeom prst="rect">
            <a:avLst/>
          </a:prstGeom>
          <a:solidFill>
            <a:srgbClr val="FFFFFF"/>
          </a:solidFill>
          <a:ln w="6350" cap="sq">
            <a:solidFill>
              <a:srgbClr val="FFC1DA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990600" y="609604"/>
            <a:ext cx="8120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baseline="0">
                <a:latin typeface="Times New Roman" pitchFamily="18" charset="0"/>
              </a:rPr>
              <a:t>a)Vẽ tam giác ABC có BAC = 50</a:t>
            </a:r>
            <a:r>
              <a:rPr lang="en-US" altLang="en-US" sz="2400" b="1" baseline="30000">
                <a:latin typeface="Times New Roman" pitchFamily="18" charset="0"/>
              </a:rPr>
              <a:t>0</a:t>
            </a:r>
            <a:r>
              <a:rPr lang="en-US" altLang="en-US" sz="2400" b="1" baseline="0">
                <a:latin typeface="Times New Roman" pitchFamily="18" charset="0"/>
              </a:rPr>
              <a:t>, AB=5cm, AC = 7,5cm</a:t>
            </a:r>
          </a:p>
        </p:txBody>
      </p:sp>
      <p:grpSp>
        <p:nvGrpSpPr>
          <p:cNvPr id="42" name="Group 53"/>
          <p:cNvGrpSpPr>
            <a:grpSpLocks/>
          </p:cNvGrpSpPr>
          <p:nvPr/>
        </p:nvGrpSpPr>
        <p:grpSpPr bwMode="auto">
          <a:xfrm>
            <a:off x="4105281" y="530229"/>
            <a:ext cx="466725" cy="155575"/>
            <a:chOff x="1824" y="621"/>
            <a:chExt cx="294" cy="98"/>
          </a:xfrm>
        </p:grpSpPr>
        <p:sp>
          <p:nvSpPr>
            <p:cNvPr id="43" name="Line 51"/>
            <p:cNvSpPr>
              <a:spLocks noChangeShapeType="1"/>
            </p:cNvSpPr>
            <p:nvPr/>
          </p:nvSpPr>
          <p:spPr bwMode="auto">
            <a:xfrm flipV="1">
              <a:off x="1824" y="624"/>
              <a:ext cx="143" cy="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>
              <a:off x="1975" y="621"/>
              <a:ext cx="143" cy="96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12597" y="163202"/>
            <a:ext cx="2178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u="sng" smtClean="0">
                <a:cs typeface="Times New Roman" pitchFamily="18" charset="0"/>
              </a:rPr>
              <a:t>2. </a:t>
            </a:r>
            <a:r>
              <a:rPr lang="en-US" sz="2400" b="1" u="sng" err="1" smtClean="0">
                <a:cs typeface="Times New Roman" pitchFamily="18" charset="0"/>
              </a:rPr>
              <a:t>Áp</a:t>
            </a:r>
            <a:r>
              <a:rPr lang="en-US" sz="2400" b="1" u="sng" smtClean="0">
                <a:cs typeface="Times New Roman" pitchFamily="18" charset="0"/>
              </a:rPr>
              <a:t> </a:t>
            </a:r>
            <a:r>
              <a:rPr lang="en-US" sz="2400" b="1" u="sng" err="1" smtClean="0">
                <a:cs typeface="Times New Roman" pitchFamily="18" charset="0"/>
              </a:rPr>
              <a:t>dụng</a:t>
            </a:r>
            <a:r>
              <a:rPr lang="en-US" sz="2400" b="1" u="sng" smtClean="0">
                <a:cs typeface="Times New Roman" pitchFamily="18" charset="0"/>
              </a:rPr>
              <a:t>:</a:t>
            </a:r>
            <a:endParaRPr lang="en-US" sz="2400" b="1" u="sng">
              <a:cs typeface="Times New Roman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12592" y="610510"/>
            <a:ext cx="509938" cy="461665"/>
          </a:xfrm>
          <a:prstGeom prst="rect">
            <a:avLst/>
          </a:prstGeom>
          <a:noFill/>
          <a:ln w="28575" algn="ctr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?3</a:t>
            </a:r>
            <a:endParaRPr lang="en-US" sz="2400" b="1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 animBg="1"/>
      <p:bldP spid="24" grpId="0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29" grpId="1" animBg="1"/>
      <p:bldP spid="30" grpId="0"/>
      <p:bldP spid="30" grpId="1"/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" y="3525837"/>
            <a:ext cx="2411413" cy="2951163"/>
            <a:chOff x="3115" y="0"/>
            <a:chExt cx="2170" cy="2486"/>
          </a:xfrm>
        </p:grpSpPr>
        <p:grpSp>
          <p:nvGrpSpPr>
            <p:cNvPr id="2191" name="Group 2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23" name="Oval 2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2324" name="Oval 2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92" name="Group 2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21" name="Oval 2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2322" name="Oval 2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93" name="Group 2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19" name="Oval 3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2320" name="Oval 3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94" name="Group 3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195" name="Group 3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17" name="Oval 3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8" name="Oval 3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96" name="Group 3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219" name="Group 3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15" name="Freeform 3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16" name="Freeform 3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0" name="Group 4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13" name="Freeform 4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14" name="Freeform 4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1" name="Group 4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11" name="Freeform 4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12" name="Freeform 4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2" name="Group 4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09" name="Freeform 4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10" name="Freeform 4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3" name="Group 4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07" name="Freeform 5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08" name="Freeform 5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4" name="Group 5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05" name="Freeform 5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06" name="Freeform 5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5" name="Group 5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03" name="Freeform 5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04" name="Freeform 5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6" name="Group 5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01" name="Freeform 5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02" name="Freeform 6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7" name="Group 6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299" name="Freeform 6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00" name="Freeform 6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8" name="Group 6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297" name="Freeform 6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98" name="Freeform 6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29" name="Group 6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295" name="Freeform 6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96" name="Freeform 6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30" name="Group 7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293" name="Freeform 7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94" name="Freeform 7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31" name="Group 7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291" name="Freeform 7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92" name="Freeform 7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32" name="Group 7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289" name="Freeform 7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90" name="Freeform 7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33" name="Group 7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287" name="Freeform 8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88" name="Freeform 8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34" name="Group 8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285" name="Freeform 8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86" name="Freeform 8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" name="Group 8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283" name="Freeform 8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84" name="Freeform 8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36" name="Group 8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281" name="Freeform 8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82" name="Freeform 9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37" name="Group 9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279" name="Freeform 9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80" name="Freeform 9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38" name="Group 9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277" name="Freeform 9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78" name="Freeform 9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39" name="Group 9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275" name="Freeform 9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76" name="Freeform 9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240" name="Freeform 10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41" name="Freeform 10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242" name="Group 10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273" name="Freeform 10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74" name="Freeform 10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43" name="Group 10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271" name="Freeform 10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72" name="Freeform 10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44" name="Group 10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269" name="Freeform 10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70" name="Freeform 11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45" name="Group 11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267" name="Freeform 11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68" name="Freeform 11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46" name="Group 11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265" name="Freeform 11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66" name="Freeform 11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47" name="Group 11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263" name="Freeform 11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64" name="Freeform 11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48" name="Group 12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261" name="Freeform 12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62" name="Freeform 12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49" name="Group 12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259" name="Freeform 12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60" name="Freeform 12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50" name="Group 12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257" name="Freeform 12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58" name="Freeform 12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51" name="Group 12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255" name="Freeform 13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56" name="Freeform 13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52" name="Group 13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253" name="Freeform 13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54" name="Freeform 13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197" name="Freeform 13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8" name="Arc 13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9" name="Arc 13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0" name="Arc 13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1" name="Arc 13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2" name="Arc 14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3" name="Arc 14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4" name="Arc 14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5" name="Arc 14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6" name="Freeform 14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7" name="Freeform 14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8" name="Arc 14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9" name="Arc 14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0" name="Arc 14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1" name="Freeform 14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2" name="Freeform 15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3" name="Freeform 15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4" name="Freeform 15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5" name="Freeform 15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6" name="Freeform 15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7" name="Freeform 15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8" name="Freeform 15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235" name="Group 157"/>
          <p:cNvGrpSpPr>
            <a:grpSpLocks/>
          </p:cNvGrpSpPr>
          <p:nvPr/>
        </p:nvGrpSpPr>
        <p:grpSpPr bwMode="auto">
          <a:xfrm>
            <a:off x="6948488" y="3440115"/>
            <a:ext cx="2195512" cy="3240087"/>
            <a:chOff x="3115" y="0"/>
            <a:chExt cx="2170" cy="2486"/>
          </a:xfrm>
        </p:grpSpPr>
        <p:grpSp>
          <p:nvGrpSpPr>
            <p:cNvPr id="2057" name="Group 158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89" name="Oval 15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2190" name="Oval 16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58" name="Group 161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87" name="Oval 16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2188" name="Oval 16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59" name="Group 164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85" name="Oval 16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2186" name="Oval 166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60" name="Group 167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1" name="Group 168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83" name="Oval 169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4" name="Oval 170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62" name="Group 171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5" name="Group 172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81" name="Freeform 173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82" name="Freeform 174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86" name="Group 175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79" name="Freeform 176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80" name="Freeform 177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87" name="Group 178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77" name="Freeform 179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78" name="Freeform 180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88" name="Group 181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75" name="Freeform 182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76" name="Freeform 183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89" name="Group 184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73" name="Freeform 185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74" name="Freeform 186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0" name="Group 187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71" name="Freeform 188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72" name="Freeform 189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1" name="Group 190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69" name="Freeform 191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70" name="Freeform 192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2" name="Group 193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67" name="Freeform 194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8" name="Freeform 195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3" name="Group 196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65" name="Freeform 197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6" name="Freeform 198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4" name="Group 199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63" name="Freeform 200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4" name="Freeform 201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5" name="Group 202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61" name="Freeform 203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2" name="Freeform 204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6" name="Group 205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9" name="Freeform 206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0" name="Freeform 207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7" name="Group 208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7" name="Freeform 209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8" name="Freeform 210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8" name="Group 211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5" name="Freeform 212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6" name="Freeform 213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99" name="Group 214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3" name="Freeform 215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4" name="Freeform 216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0" name="Group 217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1" name="Freeform 218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2" name="Freeform 219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1" name="Group 220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49" name="Freeform 221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0" name="Freeform 222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223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47" name="Freeform 224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48" name="Freeform 225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3" name="Group 226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45" name="Freeform 227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46" name="Freeform 228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4" name="Group 229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43" name="Freeform 230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44" name="Freeform 231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5" name="Group 232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41" name="Freeform 233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42" name="Freeform 234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06" name="Freeform 235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7" name="Freeform 236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8" name="Group 237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9" name="Freeform 238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40" name="Freeform 239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9" name="Group 240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7" name="Freeform 241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38" name="Freeform 242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10" name="Group 243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5" name="Freeform 244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36" name="Freeform 245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11" name="Group 246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33" name="Freeform 247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34" name="Freeform 248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12" name="Group 249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31" name="Freeform 25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32" name="Freeform 25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13" name="Group 252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29" name="Freeform 253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30" name="Freeform 254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14" name="Group 255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27" name="Freeform 256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8" name="Freeform 257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15" name="Group 258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25" name="Freeform 259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6" name="Freeform 260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16" name="Group 261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23" name="Freeform 262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4" name="Freeform 263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17" name="Group 264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21" name="Freeform 265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266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18" name="Group 267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19" name="Freeform 268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0" name="Freeform 269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063" name="Freeform 270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4" name="Arc 271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5" name="Arc 272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6" name="Arc 273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" name="Arc 274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8" name="Arc 275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Arc 276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Arc 277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1" name="Arc 278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2" name="Freeform 279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3" name="Freeform 280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4" name="Arc 281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5" name="Arc 282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6" name="Arc 283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7" name="Freeform 284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8" name="Freeform 285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9" name="Freeform 286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0" name="Freeform 287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1" name="Freeform 288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2" name="Freeform 289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3" name="Freeform 290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4" name="Freeform 291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277" name="Picture 5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3" y="1699688"/>
            <a:ext cx="2452687" cy="230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" name="Picture 7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2"/>
            <a:ext cx="17526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" name="Picture 8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4349753"/>
            <a:ext cx="2233612" cy="273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681704"/>
              </p:ext>
            </p:extLst>
          </p:nvPr>
        </p:nvGraphicFramePr>
        <p:xfrm>
          <a:off x="3810000" y="3353164"/>
          <a:ext cx="1828800" cy="120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r:id="rId5" imgW="2755800" imgH="1819080" progId="CorelDRAW.Graphic.12">
                  <p:embed/>
                </p:oleObj>
              </mc:Choice>
              <mc:Fallback>
                <p:oleObj r:id="rId5" imgW="2755800" imgH="181908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353164"/>
                        <a:ext cx="1828800" cy="1204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1" name="Picture 12" descr="nature%20(40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10" y="5943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" name="Picture 15" descr="nature%20(40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055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" name="Picture 17" descr="nature%20(40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83" y="594797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" name="Picture 19" descr="614680djq0l440oz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40" y="4755305"/>
            <a:ext cx="449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" name="TextBox 284"/>
          <p:cNvSpPr txBox="1"/>
          <p:nvPr/>
        </p:nvSpPr>
        <p:spPr>
          <a:xfrm>
            <a:off x="1020943" y="838200"/>
            <a:ext cx="7341263" cy="220980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595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9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59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95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9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59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59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59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59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59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807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684714" y="4795842"/>
            <a:ext cx="531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V="1">
            <a:off x="4968881" y="4930777"/>
            <a:ext cx="3641725" cy="41275"/>
          </a:xfrm>
          <a:prstGeom prst="line">
            <a:avLst/>
          </a:prstGeom>
          <a:noFill/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4989512" y="1866905"/>
            <a:ext cx="2503488" cy="3076575"/>
          </a:xfrm>
          <a:prstGeom prst="line">
            <a:avLst/>
          </a:prstGeom>
          <a:noFill/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737350" y="1828804"/>
            <a:ext cx="608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7" name="Arc 13"/>
          <p:cNvSpPr>
            <a:spLocks/>
          </p:cNvSpPr>
          <p:nvPr/>
        </p:nvSpPr>
        <p:spPr bwMode="auto">
          <a:xfrm flipV="1">
            <a:off x="5005393" y="4706941"/>
            <a:ext cx="303213" cy="260351"/>
          </a:xfrm>
          <a:custGeom>
            <a:avLst/>
            <a:gdLst>
              <a:gd name="T0" fmla="*/ 2147483646 w 21600"/>
              <a:gd name="T1" fmla="*/ 0 h 17315"/>
              <a:gd name="T2" fmla="*/ 2147483646 w 21600"/>
              <a:gd name="T3" fmla="*/ 2147483646 h 17315"/>
              <a:gd name="T4" fmla="*/ 0 w 21600"/>
              <a:gd name="T5" fmla="*/ 2147483646 h 17315"/>
              <a:gd name="T6" fmla="*/ 0 60000 65536"/>
              <a:gd name="T7" fmla="*/ 0 60000 65536"/>
              <a:gd name="T8" fmla="*/ 0 60000 65536"/>
              <a:gd name="T9" fmla="*/ 0 w 21600"/>
              <a:gd name="T10" fmla="*/ 0 h 17315"/>
              <a:gd name="T11" fmla="*/ 21600 w 21600"/>
              <a:gd name="T12" fmla="*/ 17315 h 173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315" fill="none" extrusionOk="0">
                <a:moveTo>
                  <a:pt x="21598" y="-1"/>
                </a:moveTo>
                <a:cubicBezTo>
                  <a:pt x="21599" y="97"/>
                  <a:pt x="21600" y="194"/>
                  <a:pt x="21600" y="292"/>
                </a:cubicBezTo>
                <a:cubicBezTo>
                  <a:pt x="21600" y="6942"/>
                  <a:pt x="18536" y="13221"/>
                  <a:pt x="13295" y="17314"/>
                </a:cubicBezTo>
              </a:path>
              <a:path w="21600" h="17315" stroke="0" extrusionOk="0">
                <a:moveTo>
                  <a:pt x="21598" y="-1"/>
                </a:moveTo>
                <a:cubicBezTo>
                  <a:pt x="21599" y="97"/>
                  <a:pt x="21600" y="194"/>
                  <a:pt x="21600" y="292"/>
                </a:cubicBezTo>
                <a:cubicBezTo>
                  <a:pt x="21600" y="6942"/>
                  <a:pt x="18536" y="13221"/>
                  <a:pt x="13295" y="17314"/>
                </a:cubicBezTo>
                <a:lnTo>
                  <a:pt x="0" y="292"/>
                </a:lnTo>
                <a:lnTo>
                  <a:pt x="21598" y="-1"/>
                </a:lnTo>
                <a:close/>
              </a:path>
            </a:pathLst>
          </a:custGeom>
          <a:solidFill>
            <a:srgbClr val="FF0066"/>
          </a:solidFill>
          <a:ln w="12700" cap="sq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291137" y="4518029"/>
            <a:ext cx="113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baseline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en-US" sz="2400" b="1" baseline="300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400" b="1" baseline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665918" y="4719642"/>
            <a:ext cx="835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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637343" y="2468566"/>
            <a:ext cx="835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</a:t>
            </a: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6818312" y="2662239"/>
            <a:ext cx="0" cy="2286000"/>
          </a:xfrm>
          <a:prstGeom prst="line">
            <a:avLst/>
          </a:prstGeom>
          <a:noFill/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821368" y="5257804"/>
            <a:ext cx="608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 rot="18769985">
            <a:off x="4915696" y="3406990"/>
            <a:ext cx="100965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7,5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713543" y="4972054"/>
            <a:ext cx="608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6486525" y="2274892"/>
            <a:ext cx="608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4911727" y="5310188"/>
            <a:ext cx="2047875" cy="0"/>
          </a:xfrm>
          <a:prstGeom prst="line">
            <a:avLst/>
          </a:prstGeom>
          <a:noFill/>
          <a:ln w="19050" cap="sq">
            <a:solidFill>
              <a:srgbClr val="0000EE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H="1">
            <a:off x="4683125" y="2501904"/>
            <a:ext cx="1820862" cy="2278063"/>
          </a:xfrm>
          <a:prstGeom prst="line">
            <a:avLst/>
          </a:prstGeom>
          <a:noFill/>
          <a:ln w="19050" cap="sq">
            <a:solidFill>
              <a:srgbClr val="0000EE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6208718" y="4719642"/>
            <a:ext cx="835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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5370518" y="4872042"/>
            <a:ext cx="608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0000E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5294312" y="4110042"/>
            <a:ext cx="835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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911725" y="4398968"/>
            <a:ext cx="608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0000E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>
            <a:off x="5446716" y="4338642"/>
            <a:ext cx="911225" cy="606425"/>
          </a:xfrm>
          <a:prstGeom prst="line">
            <a:avLst/>
          </a:prstGeom>
          <a:noFill/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6208718" y="4872042"/>
            <a:ext cx="608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5294317" y="3957642"/>
            <a:ext cx="608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grpSp>
        <p:nvGrpSpPr>
          <p:cNvPr id="25" name="Group 31"/>
          <p:cNvGrpSpPr>
            <a:grpSpLocks/>
          </p:cNvGrpSpPr>
          <p:nvPr/>
        </p:nvGrpSpPr>
        <p:grpSpPr bwMode="auto">
          <a:xfrm>
            <a:off x="280987" y="4089413"/>
            <a:ext cx="2789238" cy="554039"/>
            <a:chOff x="298" y="2605"/>
            <a:chExt cx="1757" cy="349"/>
          </a:xfrm>
        </p:grpSpPr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298" y="2638"/>
              <a:ext cx="6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aseline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621" y="2650"/>
              <a:ext cx="14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aseline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endParaRP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 rot="16200000">
              <a:off x="1086" y="2655"/>
              <a:ext cx="3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aseline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762006" y="520704"/>
            <a:ext cx="8120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baseline="0">
                <a:latin typeface="Times New Roman" pitchFamily="18" charset="0"/>
                <a:cs typeface="Times New Roman" pitchFamily="18" charset="0"/>
              </a:rPr>
              <a:t>a)Vẽ tam giác ABC có BAC = 50</a:t>
            </a:r>
            <a:r>
              <a:rPr lang="en-US" altLang="en-US" sz="2400" b="1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 baseline="0">
                <a:latin typeface="Times New Roman" pitchFamily="18" charset="0"/>
                <a:cs typeface="Times New Roman" pitchFamily="18" charset="0"/>
              </a:rPr>
              <a:t>, AB=5cm, AC = 7,5cm</a:t>
            </a:r>
          </a:p>
        </p:txBody>
      </p:sp>
      <p:grpSp>
        <p:nvGrpSpPr>
          <p:cNvPr id="30" name="Group 46"/>
          <p:cNvGrpSpPr>
            <a:grpSpLocks/>
          </p:cNvGrpSpPr>
          <p:nvPr/>
        </p:nvGrpSpPr>
        <p:grpSpPr bwMode="auto">
          <a:xfrm>
            <a:off x="3914781" y="457201"/>
            <a:ext cx="428625" cy="142875"/>
            <a:chOff x="2898775" y="1704975"/>
            <a:chExt cx="463550" cy="152400"/>
          </a:xfrm>
        </p:grpSpPr>
        <p:sp>
          <p:nvSpPr>
            <p:cNvPr id="31" name="Line 47"/>
            <p:cNvSpPr>
              <a:spLocks noChangeShapeType="1"/>
            </p:cNvSpPr>
            <p:nvPr/>
          </p:nvSpPr>
          <p:spPr bwMode="auto">
            <a:xfrm flipV="1">
              <a:off x="2898775" y="1704975"/>
              <a:ext cx="227013" cy="150813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Line 48"/>
            <p:cNvSpPr>
              <a:spLocks noChangeShapeType="1"/>
            </p:cNvSpPr>
            <p:nvPr/>
          </p:nvSpPr>
          <p:spPr bwMode="auto">
            <a:xfrm>
              <a:off x="3135313" y="1704975"/>
              <a:ext cx="227012" cy="15240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 Box 49"/>
          <p:cNvSpPr txBox="1">
            <a:spLocks noChangeArrowheads="1"/>
          </p:cNvSpPr>
          <p:nvPr/>
        </p:nvSpPr>
        <p:spPr bwMode="auto">
          <a:xfrm>
            <a:off x="646112" y="2895604"/>
            <a:ext cx="3320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Xét  ∆AED </a:t>
            </a:r>
            <a:r>
              <a:rPr lang="en-US" altLang="en-US" sz="2400" baseline="0" smtClean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altLang="en-US" sz="2400" baseline="0">
                <a:latin typeface="Times New Roman" pitchFamily="18" charset="0"/>
                <a:cs typeface="Times New Roman" pitchFamily="18" charset="0"/>
              </a:rPr>
              <a:t>∆ABC </a:t>
            </a:r>
            <a:r>
              <a:rPr lang="en-US" altLang="en-US" sz="2400" baseline="0" smtClean="0">
                <a:latin typeface="Times New Roman" pitchFamily="18" charset="0"/>
                <a:cs typeface="Times New Roman" pitchFamily="18" charset="0"/>
              </a:rPr>
              <a:t>có:</a:t>
            </a:r>
            <a:endParaRPr lang="en-US" altLang="en-US" sz="2400" baseline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51"/>
              <p:cNvSpPr txBox="1">
                <a:spLocks noChangeArrowheads="1"/>
              </p:cNvSpPr>
              <p:nvPr/>
            </p:nvSpPr>
            <p:spPr bwMode="auto">
              <a:xfrm>
                <a:off x="1306512" y="4343404"/>
                <a:ext cx="1801904" cy="474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aseline="0" smtClean="0">
                    <a:latin typeface="Times New Roman" pitchFamily="18" charset="0"/>
                    <a:cs typeface="Times New Roman" pitchFamily="18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baseline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400" b="0" i="1" baseline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altLang="en-US" sz="2400" baseline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aseline="0">
                    <a:latin typeface="Times New Roman" pitchFamily="18" charset="0"/>
                    <a:cs typeface="Times New Roman" pitchFamily="18" charset="0"/>
                  </a:rPr>
                  <a:t>chung</a:t>
                </a:r>
              </a:p>
            </p:txBody>
          </p:sp>
        </mc:Choice>
        <mc:Fallback xmlns="">
          <p:sp>
            <p:nvSpPr>
              <p:cNvPr id="34" name="Text 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6512" y="4343404"/>
                <a:ext cx="1801904" cy="474169"/>
              </a:xfrm>
              <a:prstGeom prst="rect">
                <a:avLst/>
              </a:prstGeom>
              <a:blipFill rotWithShape="1">
                <a:blip r:embed="rId3"/>
                <a:stretch>
                  <a:fillRect l="-5068" t="-7792" r="-3716" b="-2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47"/>
          <p:cNvGrpSpPr>
            <a:grpSpLocks/>
          </p:cNvGrpSpPr>
          <p:nvPr/>
        </p:nvGrpSpPr>
        <p:grpSpPr bwMode="auto">
          <a:xfrm>
            <a:off x="450850" y="4953000"/>
            <a:ext cx="3530134" cy="461665"/>
            <a:chOff x="685800" y="5157986"/>
            <a:chExt cx="3529973" cy="460972"/>
          </a:xfrm>
        </p:grpSpPr>
        <p:sp>
          <p:nvSpPr>
            <p:cNvPr id="36" name="Text Box 50"/>
            <p:cNvSpPr txBox="1">
              <a:spLocks noChangeArrowheads="1"/>
            </p:cNvSpPr>
            <p:nvPr/>
          </p:nvSpPr>
          <p:spPr bwMode="auto">
            <a:xfrm>
              <a:off x="685800" y="5157986"/>
              <a:ext cx="3529973" cy="46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 </a:t>
              </a:r>
              <a:r>
                <a:rPr kumimoji="0" lang="en-US" altLang="en-US" sz="240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∆AED      ∆ABC (c.g.c)</a:t>
              </a:r>
            </a:p>
          </p:txBody>
        </p:sp>
        <p:sp>
          <p:nvSpPr>
            <p:cNvPr id="37" name="Freeform 52"/>
            <p:cNvSpPr>
              <a:spLocks/>
            </p:cNvSpPr>
            <p:nvPr/>
          </p:nvSpPr>
          <p:spPr bwMode="auto">
            <a:xfrm>
              <a:off x="2100198" y="5310157"/>
              <a:ext cx="228600" cy="168275"/>
            </a:xfrm>
            <a:custGeom>
              <a:avLst/>
              <a:gdLst>
                <a:gd name="T0" fmla="*/ 2147483646 w 792"/>
                <a:gd name="T1" fmla="*/ 2147483646 h 336"/>
                <a:gd name="T2" fmla="*/ 2147483646 w 792"/>
                <a:gd name="T3" fmla="*/ 2147483646 h 336"/>
                <a:gd name="T4" fmla="*/ 2147483646 w 792"/>
                <a:gd name="T5" fmla="*/ 2147483646 h 336"/>
                <a:gd name="T6" fmla="*/ 2147483646 w 792"/>
                <a:gd name="T7" fmla="*/ 2147483646 h 336"/>
                <a:gd name="T8" fmla="*/ 2147483646 w 792"/>
                <a:gd name="T9" fmla="*/ 2147483646 h 336"/>
                <a:gd name="T10" fmla="*/ 2147483646 w 792"/>
                <a:gd name="T11" fmla="*/ 2147483646 h 336"/>
                <a:gd name="T12" fmla="*/ 2147483646 w 792"/>
                <a:gd name="T13" fmla="*/ 2147483646 h 336"/>
                <a:gd name="T14" fmla="*/ 2147483646 w 792"/>
                <a:gd name="T15" fmla="*/ 2147483646 h 336"/>
                <a:gd name="T16" fmla="*/ 2147483646 w 792"/>
                <a:gd name="T17" fmla="*/ 2147483646 h 336"/>
                <a:gd name="T18" fmla="*/ 2147483646 w 792"/>
                <a:gd name="T19" fmla="*/ 2147483646 h 336"/>
                <a:gd name="T20" fmla="*/ 2147483646 w 792"/>
                <a:gd name="T21" fmla="*/ 2147483646 h 336"/>
                <a:gd name="T22" fmla="*/ 2147483646 w 792"/>
                <a:gd name="T23" fmla="*/ 2147483646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2"/>
                <a:gd name="T37" fmla="*/ 0 h 336"/>
                <a:gd name="T38" fmla="*/ 792 w 792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2" h="336">
                  <a:moveTo>
                    <a:pt x="104" y="48"/>
                  </a:moveTo>
                  <a:cubicBezTo>
                    <a:pt x="94" y="52"/>
                    <a:pt x="72" y="44"/>
                    <a:pt x="56" y="72"/>
                  </a:cubicBezTo>
                  <a:cubicBezTo>
                    <a:pt x="40" y="100"/>
                    <a:pt x="0" y="176"/>
                    <a:pt x="8" y="216"/>
                  </a:cubicBezTo>
                  <a:cubicBezTo>
                    <a:pt x="16" y="256"/>
                    <a:pt x="56" y="296"/>
                    <a:pt x="104" y="312"/>
                  </a:cubicBezTo>
                  <a:cubicBezTo>
                    <a:pt x="152" y="328"/>
                    <a:pt x="248" y="336"/>
                    <a:pt x="296" y="312"/>
                  </a:cubicBezTo>
                  <a:cubicBezTo>
                    <a:pt x="344" y="288"/>
                    <a:pt x="360" y="216"/>
                    <a:pt x="392" y="168"/>
                  </a:cubicBezTo>
                  <a:cubicBezTo>
                    <a:pt x="424" y="120"/>
                    <a:pt x="440" y="48"/>
                    <a:pt x="488" y="24"/>
                  </a:cubicBezTo>
                  <a:cubicBezTo>
                    <a:pt x="536" y="0"/>
                    <a:pt x="632" y="8"/>
                    <a:pt x="680" y="24"/>
                  </a:cubicBezTo>
                  <a:cubicBezTo>
                    <a:pt x="728" y="40"/>
                    <a:pt x="760" y="80"/>
                    <a:pt x="776" y="120"/>
                  </a:cubicBezTo>
                  <a:cubicBezTo>
                    <a:pt x="792" y="160"/>
                    <a:pt x="788" y="230"/>
                    <a:pt x="776" y="264"/>
                  </a:cubicBezTo>
                  <a:cubicBezTo>
                    <a:pt x="764" y="298"/>
                    <a:pt x="724" y="312"/>
                    <a:pt x="704" y="324"/>
                  </a:cubicBezTo>
                  <a:cubicBezTo>
                    <a:pt x="684" y="336"/>
                    <a:pt x="666" y="333"/>
                    <a:pt x="656" y="3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8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170547"/>
              </p:ext>
            </p:extLst>
          </p:nvPr>
        </p:nvGraphicFramePr>
        <p:xfrm>
          <a:off x="579437" y="3429001"/>
          <a:ext cx="2351088" cy="857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4" imgW="1257300" imgH="457200" progId="Equation.DSMT4">
                  <p:embed/>
                </p:oleObj>
              </mc:Choice>
              <mc:Fallback>
                <p:oleObj name="Equation" r:id="rId4" imgW="1257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" y="3429001"/>
                        <a:ext cx="2351088" cy="857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AutoShape 54"/>
          <p:cNvSpPr>
            <a:spLocks/>
          </p:cNvSpPr>
          <p:nvPr/>
        </p:nvSpPr>
        <p:spPr bwMode="auto">
          <a:xfrm>
            <a:off x="3098800" y="3429000"/>
            <a:ext cx="342900" cy="1281112"/>
          </a:xfrm>
          <a:prstGeom prst="rightBrace">
            <a:avLst>
              <a:gd name="adj1" fmla="val 2800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55"/>
          <p:cNvSpPr txBox="1">
            <a:spLocks noChangeArrowheads="1"/>
          </p:cNvSpPr>
          <p:nvPr/>
        </p:nvSpPr>
        <p:spPr bwMode="auto">
          <a:xfrm>
            <a:off x="1255712" y="251014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baseline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762000" y="914400"/>
            <a:ext cx="9677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baseline="0">
                <a:latin typeface="Times New Roman" pitchFamily="18" charset="0"/>
                <a:cs typeface="Times New Roman" pitchFamily="18" charset="0"/>
              </a:rPr>
              <a:t>b) Lấy trên cạnh AB, AC lần lượt hai điểm D,E sao cho: </a:t>
            </a:r>
            <a:endParaRPr lang="en-US" altLang="en-US" sz="2400" b="1" baseline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baseline="0" smtClean="0">
                <a:latin typeface="Times New Roman" pitchFamily="18" charset="0"/>
                <a:cs typeface="Times New Roman" pitchFamily="18" charset="0"/>
              </a:rPr>
              <a:t>AD =3cm,AE=2cm</a:t>
            </a:r>
            <a:r>
              <a:rPr lang="en-US" altLang="en-US" sz="2400" b="1" baseline="0">
                <a:latin typeface="Times New Roman" pitchFamily="18" charset="0"/>
                <a:cs typeface="Times New Roman" pitchFamily="18" charset="0"/>
              </a:rPr>
              <a:t>. Hai tam giác </a:t>
            </a:r>
            <a:r>
              <a:rPr lang="en-US" altLang="en-US" sz="2400" b="1" baseline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AED</a:t>
            </a:r>
            <a:r>
              <a:rPr lang="en-US" altLang="en-US" sz="2400" b="1" baseline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altLang="en-US" sz="2400" b="1" baseline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altLang="en-US" sz="2400" b="1" baseline="0">
                <a:latin typeface="Times New Roman" pitchFamily="18" charset="0"/>
                <a:cs typeface="Times New Roman" pitchFamily="18" charset="0"/>
              </a:rPr>
              <a:t> có đồng dạng </a:t>
            </a:r>
            <a:endParaRPr lang="en-US" altLang="en-US" sz="2400" b="1" baseline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baseline="0" smtClean="0"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altLang="en-US" sz="2400" b="1" baseline="0">
                <a:latin typeface="Times New Roman" pitchFamily="18" charset="0"/>
                <a:cs typeface="Times New Roman" pitchFamily="18" charset="0"/>
              </a:rPr>
              <a:t>nhau không? Vì sao?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84000" y="163202"/>
            <a:ext cx="2178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u="sng" smtClean="0">
                <a:cs typeface="Times New Roman" pitchFamily="18" charset="0"/>
              </a:rPr>
              <a:t>2. </a:t>
            </a:r>
            <a:r>
              <a:rPr lang="en-US" sz="2400" b="1" u="sng" err="1" smtClean="0">
                <a:cs typeface="Times New Roman" pitchFamily="18" charset="0"/>
              </a:rPr>
              <a:t>Áp</a:t>
            </a:r>
            <a:r>
              <a:rPr lang="en-US" sz="2400" b="1" u="sng" smtClean="0">
                <a:cs typeface="Times New Roman" pitchFamily="18" charset="0"/>
              </a:rPr>
              <a:t> </a:t>
            </a:r>
            <a:r>
              <a:rPr lang="en-US" sz="2400" b="1" u="sng" err="1" smtClean="0">
                <a:cs typeface="Times New Roman" pitchFamily="18" charset="0"/>
              </a:rPr>
              <a:t>dụng</a:t>
            </a:r>
            <a:r>
              <a:rPr lang="en-US" sz="2400" b="1" u="sng" smtClean="0">
                <a:cs typeface="Times New Roman" pitchFamily="18" charset="0"/>
              </a:rPr>
              <a:t>:</a:t>
            </a:r>
            <a:endParaRPr lang="en-US" sz="2400" b="1" u="sng">
              <a:cs typeface="Times New Roman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183993" y="610510"/>
            <a:ext cx="509938" cy="461665"/>
          </a:xfrm>
          <a:prstGeom prst="rect">
            <a:avLst/>
          </a:prstGeom>
          <a:noFill/>
          <a:ln w="28575" algn="ctr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?3</a:t>
            </a:r>
            <a:endParaRPr lang="en-US" sz="2400" b="1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2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9" grpId="0" animBg="1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30400" y="2743203"/>
            <a:ext cx="5562600" cy="2514600"/>
            <a:chOff x="912" y="1104"/>
            <a:chExt cx="3504" cy="1584"/>
          </a:xfrm>
        </p:grpSpPr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1008" y="1152"/>
              <a:ext cx="1968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4800" b="1" baseline="0">
                <a:solidFill>
                  <a:srgbClr val="0000D6"/>
                </a:solidFill>
                <a:latin typeface="Times New Roman" pitchFamily="18" charset="0"/>
                <a:sym typeface="Wingdings 3" pitchFamily="18" charset="2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5400" b="1" baseline="0">
                  <a:solidFill>
                    <a:srgbClr val="FF3300"/>
                  </a:solidFill>
                  <a:sym typeface="Wingdings 3" pitchFamily="18" charset="2"/>
                </a:rPr>
                <a:t></a:t>
              </a:r>
            </a:p>
          </p:txBody>
        </p:sp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 rot="-5400000">
              <a:off x="1954" y="1598"/>
              <a:ext cx="816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6600" b="1" baseline="0">
                  <a:solidFill>
                    <a:srgbClr val="FF3300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488" y="1920"/>
              <a:ext cx="1968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A'B'C'            ABC </a:t>
              </a:r>
            </a:p>
          </p:txBody>
        </p:sp>
        <p:sp>
          <p:nvSpPr>
            <p:cNvPr id="7" name="Oval 15"/>
            <p:cNvSpPr>
              <a:spLocks noChangeArrowheads="1"/>
            </p:cNvSpPr>
            <p:nvPr/>
          </p:nvSpPr>
          <p:spPr bwMode="auto">
            <a:xfrm rot="-123422">
              <a:off x="912" y="1584"/>
              <a:ext cx="2736" cy="110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baseline="0">
                <a:solidFill>
                  <a:srgbClr val="FF3300"/>
                </a:solidFill>
                <a:latin typeface="Arial" pitchFamily="34" charset="0"/>
              </a:endParaRP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448" y="1104"/>
              <a:ext cx="1968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4800" b="1" baseline="0">
                <a:solidFill>
                  <a:srgbClr val="0000D6"/>
                </a:solidFill>
                <a:latin typeface="Times New Roman" pitchFamily="18" charset="0"/>
                <a:sym typeface="Wingdings 3" pitchFamily="18" charset="2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5400" b="1" baseline="0">
                  <a:solidFill>
                    <a:srgbClr val="FF3300"/>
                  </a:solidFill>
                  <a:sym typeface="Wingdings 3" pitchFamily="18" charset="2"/>
                </a:rPr>
                <a:t></a:t>
              </a:r>
            </a:p>
          </p:txBody>
        </p:sp>
      </p:grpSp>
      <p:graphicFrame>
        <p:nvGraphicFramePr>
          <p:cNvPr id="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676280"/>
              </p:ext>
            </p:extLst>
          </p:nvPr>
        </p:nvGraphicFramePr>
        <p:xfrm>
          <a:off x="6959600" y="2209800"/>
          <a:ext cx="1600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3" imgW="850531" imgH="393529" progId="Equation.DSMT4">
                  <p:embed/>
                </p:oleObj>
              </mc:Choice>
              <mc:Fallback>
                <p:oleObj name="Equation" r:id="rId3" imgW="85053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2209800"/>
                        <a:ext cx="1600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958852"/>
              </p:ext>
            </p:extLst>
          </p:nvPr>
        </p:nvGraphicFramePr>
        <p:xfrm>
          <a:off x="7264400" y="3200400"/>
          <a:ext cx="104933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5" imgW="558558" imgH="342751" progId="Equation.DSMT4">
                  <p:embed/>
                </p:oleObj>
              </mc:Choice>
              <mc:Fallback>
                <p:oleObj name="Equation" r:id="rId5" imgW="558558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3200400"/>
                        <a:ext cx="104933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4978400" y="2971803"/>
            <a:ext cx="4089400" cy="1079500"/>
            <a:chOff x="2736" y="1296"/>
            <a:chExt cx="2576" cy="680"/>
          </a:xfrm>
        </p:grpSpPr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2736" y="1296"/>
              <a:ext cx="2576" cy="680"/>
              <a:chOff x="2736" y="1296"/>
              <a:chExt cx="2576" cy="680"/>
            </a:xfrm>
          </p:grpSpPr>
          <p:sp>
            <p:nvSpPr>
              <p:cNvPr id="14" name="Freeform 21"/>
              <p:cNvSpPr>
                <a:spLocks/>
              </p:cNvSpPr>
              <p:nvPr/>
            </p:nvSpPr>
            <p:spPr bwMode="auto">
              <a:xfrm>
                <a:off x="2736" y="1296"/>
                <a:ext cx="2576" cy="680"/>
              </a:xfrm>
              <a:custGeom>
                <a:avLst/>
                <a:gdLst>
                  <a:gd name="T0" fmla="*/ 0 w 2576"/>
                  <a:gd name="T1" fmla="*/ 320 h 680"/>
                  <a:gd name="T2" fmla="*/ 48 w 2576"/>
                  <a:gd name="T3" fmla="*/ 304 h 680"/>
                  <a:gd name="T4" fmla="*/ 72 w 2576"/>
                  <a:gd name="T5" fmla="*/ 296 h 680"/>
                  <a:gd name="T6" fmla="*/ 144 w 2576"/>
                  <a:gd name="T7" fmla="*/ 248 h 680"/>
                  <a:gd name="T8" fmla="*/ 192 w 2576"/>
                  <a:gd name="T9" fmla="*/ 208 h 680"/>
                  <a:gd name="T10" fmla="*/ 248 w 2576"/>
                  <a:gd name="T11" fmla="*/ 192 h 680"/>
                  <a:gd name="T12" fmla="*/ 392 w 2576"/>
                  <a:gd name="T13" fmla="*/ 128 h 680"/>
                  <a:gd name="T14" fmla="*/ 496 w 2576"/>
                  <a:gd name="T15" fmla="*/ 104 h 680"/>
                  <a:gd name="T16" fmla="*/ 528 w 2576"/>
                  <a:gd name="T17" fmla="*/ 56 h 680"/>
                  <a:gd name="T18" fmla="*/ 648 w 2576"/>
                  <a:gd name="T19" fmla="*/ 8 h 680"/>
                  <a:gd name="T20" fmla="*/ 752 w 2576"/>
                  <a:gd name="T21" fmla="*/ 0 h 680"/>
                  <a:gd name="T22" fmla="*/ 904 w 2576"/>
                  <a:gd name="T23" fmla="*/ 32 h 680"/>
                  <a:gd name="T24" fmla="*/ 1128 w 2576"/>
                  <a:gd name="T25" fmla="*/ 40 h 680"/>
                  <a:gd name="T26" fmla="*/ 1584 w 2576"/>
                  <a:gd name="T27" fmla="*/ 56 h 680"/>
                  <a:gd name="T28" fmla="*/ 2472 w 2576"/>
                  <a:gd name="T29" fmla="*/ 48 h 680"/>
                  <a:gd name="T30" fmla="*/ 2488 w 2576"/>
                  <a:gd name="T31" fmla="*/ 24 h 680"/>
                  <a:gd name="T32" fmla="*/ 2432 w 2576"/>
                  <a:gd name="T33" fmla="*/ 56 h 680"/>
                  <a:gd name="T34" fmla="*/ 1232 w 2576"/>
                  <a:gd name="T35" fmla="*/ 104 h 680"/>
                  <a:gd name="T36" fmla="*/ 1232 w 2576"/>
                  <a:gd name="T37" fmla="*/ 152 h 680"/>
                  <a:gd name="T38" fmla="*/ 1376 w 2576"/>
                  <a:gd name="T39" fmla="*/ 632 h 680"/>
                  <a:gd name="T40" fmla="*/ 2576 w 2576"/>
                  <a:gd name="T41" fmla="*/ 632 h 680"/>
                  <a:gd name="T42" fmla="*/ 1712 w 2576"/>
                  <a:gd name="T43" fmla="*/ 680 h 680"/>
                  <a:gd name="T44" fmla="*/ 1280 w 2576"/>
                  <a:gd name="T45" fmla="*/ 680 h 680"/>
                  <a:gd name="T46" fmla="*/ 1088 w 2576"/>
                  <a:gd name="T47" fmla="*/ 248 h 680"/>
                  <a:gd name="T48" fmla="*/ 464 w 2576"/>
                  <a:gd name="T49" fmla="*/ 488 h 680"/>
                  <a:gd name="T50" fmla="*/ 224 w 2576"/>
                  <a:gd name="T51" fmla="*/ 392 h 680"/>
                  <a:gd name="T52" fmla="*/ 0 w 2576"/>
                  <a:gd name="T53" fmla="*/ 320 h 6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576"/>
                  <a:gd name="T82" fmla="*/ 0 h 680"/>
                  <a:gd name="T83" fmla="*/ 2576 w 2576"/>
                  <a:gd name="T84" fmla="*/ 680 h 6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576" h="680">
                    <a:moveTo>
                      <a:pt x="0" y="320"/>
                    </a:moveTo>
                    <a:cubicBezTo>
                      <a:pt x="16" y="315"/>
                      <a:pt x="32" y="309"/>
                      <a:pt x="48" y="304"/>
                    </a:cubicBezTo>
                    <a:cubicBezTo>
                      <a:pt x="56" y="301"/>
                      <a:pt x="72" y="296"/>
                      <a:pt x="72" y="296"/>
                    </a:cubicBezTo>
                    <a:cubicBezTo>
                      <a:pt x="97" y="271"/>
                      <a:pt x="118" y="270"/>
                      <a:pt x="144" y="248"/>
                    </a:cubicBezTo>
                    <a:cubicBezTo>
                      <a:pt x="171" y="226"/>
                      <a:pt x="162" y="223"/>
                      <a:pt x="192" y="208"/>
                    </a:cubicBezTo>
                    <a:cubicBezTo>
                      <a:pt x="205" y="201"/>
                      <a:pt x="235" y="196"/>
                      <a:pt x="248" y="192"/>
                    </a:cubicBezTo>
                    <a:cubicBezTo>
                      <a:pt x="305" y="175"/>
                      <a:pt x="343" y="161"/>
                      <a:pt x="392" y="128"/>
                    </a:cubicBezTo>
                    <a:cubicBezTo>
                      <a:pt x="422" y="108"/>
                      <a:pt x="462" y="115"/>
                      <a:pt x="496" y="104"/>
                    </a:cubicBezTo>
                    <a:cubicBezTo>
                      <a:pt x="507" y="88"/>
                      <a:pt x="510" y="62"/>
                      <a:pt x="528" y="56"/>
                    </a:cubicBezTo>
                    <a:cubicBezTo>
                      <a:pt x="568" y="43"/>
                      <a:pt x="605" y="11"/>
                      <a:pt x="648" y="8"/>
                    </a:cubicBezTo>
                    <a:cubicBezTo>
                      <a:pt x="683" y="5"/>
                      <a:pt x="717" y="3"/>
                      <a:pt x="752" y="0"/>
                    </a:cubicBezTo>
                    <a:cubicBezTo>
                      <a:pt x="680" y="48"/>
                      <a:pt x="711" y="20"/>
                      <a:pt x="904" y="32"/>
                    </a:cubicBezTo>
                    <a:cubicBezTo>
                      <a:pt x="979" y="36"/>
                      <a:pt x="1053" y="37"/>
                      <a:pt x="1128" y="40"/>
                    </a:cubicBezTo>
                    <a:cubicBezTo>
                      <a:pt x="1459" y="32"/>
                      <a:pt x="1368" y="36"/>
                      <a:pt x="1584" y="56"/>
                    </a:cubicBezTo>
                    <a:cubicBezTo>
                      <a:pt x="1873" y="51"/>
                      <a:pt x="2182" y="26"/>
                      <a:pt x="2472" y="48"/>
                    </a:cubicBezTo>
                    <a:cubicBezTo>
                      <a:pt x="2502" y="38"/>
                      <a:pt x="2500" y="48"/>
                      <a:pt x="2488" y="24"/>
                    </a:cubicBezTo>
                    <a:lnTo>
                      <a:pt x="2432" y="56"/>
                    </a:lnTo>
                    <a:lnTo>
                      <a:pt x="1232" y="104"/>
                    </a:lnTo>
                    <a:lnTo>
                      <a:pt x="1232" y="152"/>
                    </a:lnTo>
                    <a:lnTo>
                      <a:pt x="1376" y="632"/>
                    </a:lnTo>
                    <a:lnTo>
                      <a:pt x="2576" y="632"/>
                    </a:lnTo>
                    <a:lnTo>
                      <a:pt x="1712" y="680"/>
                    </a:lnTo>
                    <a:lnTo>
                      <a:pt x="1280" y="680"/>
                    </a:lnTo>
                    <a:lnTo>
                      <a:pt x="1088" y="248"/>
                    </a:lnTo>
                    <a:lnTo>
                      <a:pt x="464" y="488"/>
                    </a:lnTo>
                    <a:lnTo>
                      <a:pt x="224" y="392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 Box 22"/>
              <p:cNvSpPr txBox="1">
                <a:spLocks noChangeArrowheads="1"/>
              </p:cNvSpPr>
              <p:nvPr/>
            </p:nvSpPr>
            <p:spPr bwMode="auto">
              <a:xfrm>
                <a:off x="2976" y="1392"/>
                <a:ext cx="76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sz="1800" baseline="0"/>
              </a:p>
            </p:txBody>
          </p:sp>
        </p:grpSp>
        <p:sp>
          <p:nvSpPr>
            <p:cNvPr id="13" name="WordArt 23"/>
            <p:cNvSpPr>
              <a:spLocks noChangeArrowheads="1" noChangeShapeType="1" noTextEdit="1"/>
            </p:cNvSpPr>
            <p:nvPr/>
          </p:nvSpPr>
          <p:spPr bwMode="auto">
            <a:xfrm rot="-1557513">
              <a:off x="3149" y="1447"/>
              <a:ext cx="344" cy="1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TH2</a:t>
              </a:r>
            </a:p>
          </p:txBody>
        </p:sp>
      </p:grpSp>
      <p:graphicFrame>
        <p:nvGraphicFramePr>
          <p:cNvPr id="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571588"/>
              </p:ext>
            </p:extLst>
          </p:nvPr>
        </p:nvGraphicFramePr>
        <p:xfrm>
          <a:off x="406406" y="2133600"/>
          <a:ext cx="25320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7" imgW="1345616" imgH="393529" progId="Equation.DSMT4">
                  <p:embed/>
                </p:oleObj>
              </mc:Choice>
              <mc:Fallback>
                <p:oleObj name="Equation" r:id="rId7" imgW="134561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6" y="2133600"/>
                        <a:ext cx="25320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406400" y="2895600"/>
            <a:ext cx="3333750" cy="838200"/>
            <a:chOff x="-48" y="1152"/>
            <a:chExt cx="2100" cy="528"/>
          </a:xfrm>
        </p:grpSpPr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-48" y="1152"/>
              <a:ext cx="2100" cy="528"/>
            </a:xfrm>
            <a:custGeom>
              <a:avLst/>
              <a:gdLst>
                <a:gd name="T0" fmla="*/ 1760 w 2100"/>
                <a:gd name="T1" fmla="*/ 107845 h 346"/>
                <a:gd name="T2" fmla="*/ 1728 w 2100"/>
                <a:gd name="T3" fmla="*/ 113653 h 346"/>
                <a:gd name="T4" fmla="*/ 1704 w 2100"/>
                <a:gd name="T5" fmla="*/ 116624 h 346"/>
                <a:gd name="T6" fmla="*/ 1728 w 2100"/>
                <a:gd name="T7" fmla="*/ 110648 h 346"/>
                <a:gd name="T8" fmla="*/ 1552 w 2100"/>
                <a:gd name="T9" fmla="*/ 128518 h 346"/>
                <a:gd name="T10" fmla="*/ 1424 w 2100"/>
                <a:gd name="T11" fmla="*/ 110648 h 346"/>
                <a:gd name="T12" fmla="*/ 1240 w 2100"/>
                <a:gd name="T13" fmla="*/ 66137 h 346"/>
                <a:gd name="T14" fmla="*/ 1192 w 2100"/>
                <a:gd name="T15" fmla="*/ 60050 h 346"/>
                <a:gd name="T16" fmla="*/ 1168 w 2100"/>
                <a:gd name="T17" fmla="*/ 54257 h 346"/>
                <a:gd name="T18" fmla="*/ 1120 w 2100"/>
                <a:gd name="T19" fmla="*/ 48137 h 346"/>
                <a:gd name="T20" fmla="*/ 1112 w 2100"/>
                <a:gd name="T21" fmla="*/ 39351 h 346"/>
                <a:gd name="T22" fmla="*/ 1144 w 2100"/>
                <a:gd name="T23" fmla="*/ 45280 h 346"/>
                <a:gd name="T24" fmla="*/ 1120 w 2100"/>
                <a:gd name="T25" fmla="*/ 42466 h 346"/>
                <a:gd name="T26" fmla="*/ 1008 w 2100"/>
                <a:gd name="T27" fmla="*/ 24587 h 346"/>
                <a:gd name="T28" fmla="*/ 0 w 2100"/>
                <a:gd name="T29" fmla="*/ 21732 h 346"/>
                <a:gd name="T30" fmla="*/ 120 w 2100"/>
                <a:gd name="T31" fmla="*/ 12648 h 346"/>
                <a:gd name="T32" fmla="*/ 1144 w 2100"/>
                <a:gd name="T33" fmla="*/ 9741 h 346"/>
                <a:gd name="T34" fmla="*/ 1288 w 2100"/>
                <a:gd name="T35" fmla="*/ 21732 h 346"/>
                <a:gd name="T36" fmla="*/ 1456 w 2100"/>
                <a:gd name="T37" fmla="*/ 24587 h 346"/>
                <a:gd name="T38" fmla="*/ 1672 w 2100"/>
                <a:gd name="T39" fmla="*/ 39351 h 346"/>
                <a:gd name="T40" fmla="*/ 1744 w 2100"/>
                <a:gd name="T41" fmla="*/ 57256 h 346"/>
                <a:gd name="T42" fmla="*/ 1848 w 2100"/>
                <a:gd name="T43" fmla="*/ 72113 h 346"/>
                <a:gd name="T44" fmla="*/ 2040 w 2100"/>
                <a:gd name="T45" fmla="*/ 89798 h 346"/>
                <a:gd name="T46" fmla="*/ 2096 w 2100"/>
                <a:gd name="T47" fmla="*/ 113653 h 346"/>
                <a:gd name="T48" fmla="*/ 2064 w 2100"/>
                <a:gd name="T49" fmla="*/ 116624 h 346"/>
                <a:gd name="T50" fmla="*/ 1592 w 2100"/>
                <a:gd name="T51" fmla="*/ 113653 h 346"/>
                <a:gd name="T52" fmla="*/ 1496 w 2100"/>
                <a:gd name="T53" fmla="*/ 128518 h 346"/>
                <a:gd name="T54" fmla="*/ 1464 w 2100"/>
                <a:gd name="T55" fmla="*/ 113653 h 3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00"/>
                <a:gd name="T85" fmla="*/ 0 h 346"/>
                <a:gd name="T86" fmla="*/ 2100 w 2100"/>
                <a:gd name="T87" fmla="*/ 346 h 3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00" h="346">
                  <a:moveTo>
                    <a:pt x="1760" y="290"/>
                  </a:moveTo>
                  <a:cubicBezTo>
                    <a:pt x="1749" y="295"/>
                    <a:pt x="1739" y="301"/>
                    <a:pt x="1728" y="306"/>
                  </a:cubicBezTo>
                  <a:cubicBezTo>
                    <a:pt x="1720" y="309"/>
                    <a:pt x="1704" y="322"/>
                    <a:pt x="1704" y="314"/>
                  </a:cubicBezTo>
                  <a:cubicBezTo>
                    <a:pt x="1704" y="304"/>
                    <a:pt x="1737" y="296"/>
                    <a:pt x="1728" y="298"/>
                  </a:cubicBezTo>
                  <a:cubicBezTo>
                    <a:pt x="1668" y="309"/>
                    <a:pt x="1612" y="334"/>
                    <a:pt x="1552" y="346"/>
                  </a:cubicBezTo>
                  <a:cubicBezTo>
                    <a:pt x="1445" y="335"/>
                    <a:pt x="1492" y="343"/>
                    <a:pt x="1424" y="298"/>
                  </a:cubicBezTo>
                  <a:cubicBezTo>
                    <a:pt x="1393" y="251"/>
                    <a:pt x="1291" y="212"/>
                    <a:pt x="1240" y="178"/>
                  </a:cubicBezTo>
                  <a:cubicBezTo>
                    <a:pt x="1226" y="169"/>
                    <a:pt x="1208" y="167"/>
                    <a:pt x="1192" y="162"/>
                  </a:cubicBezTo>
                  <a:cubicBezTo>
                    <a:pt x="1183" y="159"/>
                    <a:pt x="1177" y="150"/>
                    <a:pt x="1168" y="146"/>
                  </a:cubicBezTo>
                  <a:cubicBezTo>
                    <a:pt x="1153" y="139"/>
                    <a:pt x="1120" y="130"/>
                    <a:pt x="1120" y="130"/>
                  </a:cubicBezTo>
                  <a:cubicBezTo>
                    <a:pt x="1117" y="122"/>
                    <a:pt x="1104" y="109"/>
                    <a:pt x="1112" y="106"/>
                  </a:cubicBezTo>
                  <a:cubicBezTo>
                    <a:pt x="1123" y="102"/>
                    <a:pt x="1136" y="114"/>
                    <a:pt x="1144" y="122"/>
                  </a:cubicBezTo>
                  <a:cubicBezTo>
                    <a:pt x="1150" y="128"/>
                    <a:pt x="1128" y="117"/>
                    <a:pt x="1120" y="114"/>
                  </a:cubicBezTo>
                  <a:cubicBezTo>
                    <a:pt x="1083" y="86"/>
                    <a:pt x="1051" y="80"/>
                    <a:pt x="1008" y="66"/>
                  </a:cubicBezTo>
                  <a:cubicBezTo>
                    <a:pt x="657" y="71"/>
                    <a:pt x="347" y="78"/>
                    <a:pt x="0" y="58"/>
                  </a:cubicBezTo>
                  <a:cubicBezTo>
                    <a:pt x="38" y="0"/>
                    <a:pt x="58" y="19"/>
                    <a:pt x="120" y="34"/>
                  </a:cubicBezTo>
                  <a:cubicBezTo>
                    <a:pt x="571" y="28"/>
                    <a:pt x="727" y="18"/>
                    <a:pt x="1144" y="26"/>
                  </a:cubicBezTo>
                  <a:cubicBezTo>
                    <a:pt x="1191" y="33"/>
                    <a:pt x="1241" y="54"/>
                    <a:pt x="1288" y="58"/>
                  </a:cubicBezTo>
                  <a:cubicBezTo>
                    <a:pt x="1344" y="62"/>
                    <a:pt x="1400" y="63"/>
                    <a:pt x="1456" y="66"/>
                  </a:cubicBezTo>
                  <a:cubicBezTo>
                    <a:pt x="1528" y="90"/>
                    <a:pt x="1597" y="100"/>
                    <a:pt x="1672" y="106"/>
                  </a:cubicBezTo>
                  <a:cubicBezTo>
                    <a:pt x="1706" y="117"/>
                    <a:pt x="1716" y="135"/>
                    <a:pt x="1744" y="154"/>
                  </a:cubicBezTo>
                  <a:cubicBezTo>
                    <a:pt x="1774" y="174"/>
                    <a:pt x="1813" y="182"/>
                    <a:pt x="1848" y="194"/>
                  </a:cubicBezTo>
                  <a:cubicBezTo>
                    <a:pt x="1903" y="249"/>
                    <a:pt x="1964" y="237"/>
                    <a:pt x="2040" y="242"/>
                  </a:cubicBezTo>
                  <a:cubicBezTo>
                    <a:pt x="2054" y="253"/>
                    <a:pt x="2100" y="281"/>
                    <a:pt x="2096" y="306"/>
                  </a:cubicBezTo>
                  <a:cubicBezTo>
                    <a:pt x="2094" y="317"/>
                    <a:pt x="2075" y="311"/>
                    <a:pt x="2064" y="314"/>
                  </a:cubicBezTo>
                  <a:cubicBezTo>
                    <a:pt x="1882" y="268"/>
                    <a:pt x="1994" y="298"/>
                    <a:pt x="1592" y="306"/>
                  </a:cubicBezTo>
                  <a:cubicBezTo>
                    <a:pt x="1553" y="332"/>
                    <a:pt x="1541" y="346"/>
                    <a:pt x="1496" y="346"/>
                  </a:cubicBezTo>
                  <a:lnTo>
                    <a:pt x="1464" y="306"/>
                  </a:lnTo>
                </a:path>
              </a:pathLst>
            </a:cu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WordArt 27"/>
            <p:cNvSpPr>
              <a:spLocks noChangeArrowheads="1" noChangeShapeType="1" noTextEdit="1"/>
            </p:cNvSpPr>
            <p:nvPr/>
          </p:nvSpPr>
          <p:spPr bwMode="auto">
            <a:xfrm rot="1883438">
              <a:off x="1248" y="1392"/>
              <a:ext cx="351" cy="1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TH1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3200400" y="609600"/>
            <a:ext cx="2768600" cy="76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9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AutoShape 4"/>
          <p:cNvSpPr>
            <a:spLocks noChangeArrowheads="1"/>
          </p:cNvSpPr>
          <p:nvPr/>
        </p:nvSpPr>
        <p:spPr bwMode="auto">
          <a:xfrm rot="10761445">
            <a:off x="225431" y="1143000"/>
            <a:ext cx="8918575" cy="4800600"/>
          </a:xfrm>
          <a:prstGeom prst="verticalScroll">
            <a:avLst>
              <a:gd name="adj" fmla="val 12694"/>
            </a:avLst>
          </a:prstGeom>
          <a:solidFill>
            <a:srgbClr val="FF99CC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 i="1" u="sng">
                <a:latin typeface="Times New Roman" pitchFamily="18" charset="0"/>
              </a:rPr>
              <a:t>Hướng dẫn về nhà: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1201738" y="2236791"/>
            <a:ext cx="7180262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1)Học thuộc định lí, xem lại cách chứng minh định lí.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2)Làm bài tập:32,33,34 (tr 77-SGK)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                       </a:t>
            </a:r>
          </a:p>
        </p:txBody>
      </p:sp>
      <p:pic>
        <p:nvPicPr>
          <p:cNvPr id="79879" name="Picture 7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10668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190500" y="-57151"/>
            <a:ext cx="8915400" cy="6858000"/>
            <a:chOff x="0" y="192"/>
            <a:chExt cx="5760" cy="3936"/>
          </a:xfrm>
        </p:grpSpPr>
        <p:grpSp>
          <p:nvGrpSpPr>
            <p:cNvPr id="79881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79882" name="Picture 10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9883" name="Picture 11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9884" name="Picture 12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885" name="Picture 13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9887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00" y="6324600"/>
            <a:ext cx="609600" cy="228600"/>
          </a:xfrm>
          <a:prstGeom prst="actionButtonBlank">
            <a:avLst/>
          </a:prstGeom>
          <a:solidFill>
            <a:srgbClr val="99CCFF"/>
          </a:solidFill>
          <a:ln w="9525">
            <a:solidFill>
              <a:srgbClr val="CC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  <p:bldP spid="79877" grpId="0" autoUpdateAnimBg="0"/>
      <p:bldP spid="79878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76200" y="22860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Định lí</a:t>
            </a:r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609600" y="838200"/>
            <a:ext cx="457200" cy="4572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?1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28600" y="762006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Hai tam giác ABC và tam giác A’B’C’ có kích thước như trong hình vẽ (có cùng đơn vị đo là cm)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57200" y="3998898"/>
            <a:ext cx="830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 các cạnh AB, AC của tam giác ABC lần lượt lấy hai điểm M, N sao cho AM =A’B’= 2cm, AN = A’C’= 3cm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04800" y="4953000"/>
            <a:ext cx="84582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Tính độ dài đoạn thẳng MN.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Có nhận xét gì về mối quan hệ giữa các tam giác ABC, tam giác A’B’C’ và tam giác AMN?</a:t>
            </a:r>
          </a:p>
        </p:txBody>
      </p:sp>
      <p:grpSp>
        <p:nvGrpSpPr>
          <p:cNvPr id="58375" name="Group 7"/>
          <p:cNvGrpSpPr>
            <a:grpSpLocks/>
          </p:cNvGrpSpPr>
          <p:nvPr/>
        </p:nvGrpSpPr>
        <p:grpSpPr bwMode="auto">
          <a:xfrm>
            <a:off x="1295400" y="1752605"/>
            <a:ext cx="6732588" cy="2209801"/>
            <a:chOff x="528" y="1164"/>
            <a:chExt cx="4241" cy="1392"/>
          </a:xfrm>
        </p:grpSpPr>
        <p:grpSp>
          <p:nvGrpSpPr>
            <p:cNvPr id="58376" name="Group 8"/>
            <p:cNvGrpSpPr>
              <a:grpSpLocks/>
            </p:cNvGrpSpPr>
            <p:nvPr/>
          </p:nvGrpSpPr>
          <p:grpSpPr bwMode="auto">
            <a:xfrm>
              <a:off x="3313" y="1200"/>
              <a:ext cx="1456" cy="900"/>
              <a:chOff x="2105" y="448"/>
              <a:chExt cx="1163" cy="714"/>
            </a:xfrm>
          </p:grpSpPr>
          <p:sp>
            <p:nvSpPr>
              <p:cNvPr id="58377" name="Line 9"/>
              <p:cNvSpPr>
                <a:spLocks noChangeShapeType="1"/>
              </p:cNvSpPr>
              <p:nvPr/>
            </p:nvSpPr>
            <p:spPr bwMode="auto">
              <a:xfrm>
                <a:off x="2213" y="977"/>
                <a:ext cx="906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78" name="Rectangle 10"/>
              <p:cNvSpPr>
                <a:spLocks noChangeArrowheads="1"/>
              </p:cNvSpPr>
              <p:nvPr/>
            </p:nvSpPr>
            <p:spPr bwMode="auto">
              <a:xfrm>
                <a:off x="2675" y="977"/>
                <a:ext cx="77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5300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58379" name="Line 11"/>
              <p:cNvSpPr>
                <a:spLocks noChangeShapeType="1"/>
              </p:cNvSpPr>
              <p:nvPr/>
            </p:nvSpPr>
            <p:spPr bwMode="auto">
              <a:xfrm flipV="1">
                <a:off x="2213" y="647"/>
                <a:ext cx="312" cy="33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80" name="Rectangle 12"/>
              <p:cNvSpPr>
                <a:spLocks noChangeArrowheads="1"/>
              </p:cNvSpPr>
              <p:nvPr/>
            </p:nvSpPr>
            <p:spPr bwMode="auto">
              <a:xfrm>
                <a:off x="2219" y="686"/>
                <a:ext cx="77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53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8381" name="Line 13"/>
              <p:cNvSpPr>
                <a:spLocks noChangeShapeType="1"/>
              </p:cNvSpPr>
              <p:nvPr/>
            </p:nvSpPr>
            <p:spPr bwMode="auto">
              <a:xfrm>
                <a:off x="2525" y="647"/>
                <a:ext cx="594" cy="33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82" name="Rectangle 14"/>
              <p:cNvSpPr>
                <a:spLocks noChangeArrowheads="1"/>
              </p:cNvSpPr>
              <p:nvPr/>
            </p:nvSpPr>
            <p:spPr bwMode="auto">
              <a:xfrm>
                <a:off x="2843" y="648"/>
                <a:ext cx="77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5300C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58383" name="Oval 15"/>
              <p:cNvSpPr>
                <a:spLocks noChangeArrowheads="1"/>
              </p:cNvSpPr>
              <p:nvPr/>
            </p:nvSpPr>
            <p:spPr bwMode="auto">
              <a:xfrm>
                <a:off x="2201" y="96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84" name="Rectangle 16"/>
              <p:cNvSpPr>
                <a:spLocks noChangeArrowheads="1"/>
              </p:cNvSpPr>
              <p:nvPr/>
            </p:nvSpPr>
            <p:spPr bwMode="auto">
              <a:xfrm>
                <a:off x="2105" y="965"/>
                <a:ext cx="131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B'</a:t>
                </a:r>
              </a:p>
            </p:txBody>
          </p:sp>
          <p:sp>
            <p:nvSpPr>
              <p:cNvPr id="58385" name="Oval 17"/>
              <p:cNvSpPr>
                <a:spLocks noChangeArrowheads="1"/>
              </p:cNvSpPr>
              <p:nvPr/>
            </p:nvSpPr>
            <p:spPr bwMode="auto">
              <a:xfrm>
                <a:off x="3107" y="96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86" name="Rectangle 18"/>
              <p:cNvSpPr>
                <a:spLocks noChangeArrowheads="1"/>
              </p:cNvSpPr>
              <p:nvPr/>
            </p:nvSpPr>
            <p:spPr bwMode="auto">
              <a:xfrm>
                <a:off x="3137" y="965"/>
                <a:ext cx="131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C'</a:t>
                </a:r>
              </a:p>
            </p:txBody>
          </p:sp>
          <p:sp>
            <p:nvSpPr>
              <p:cNvPr id="58387" name="Oval 19"/>
              <p:cNvSpPr>
                <a:spLocks noChangeArrowheads="1"/>
              </p:cNvSpPr>
              <p:nvPr/>
            </p:nvSpPr>
            <p:spPr bwMode="auto">
              <a:xfrm>
                <a:off x="2513" y="63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88" name="Rectangle 20"/>
              <p:cNvSpPr>
                <a:spLocks noChangeArrowheads="1"/>
              </p:cNvSpPr>
              <p:nvPr/>
            </p:nvSpPr>
            <p:spPr bwMode="auto">
              <a:xfrm>
                <a:off x="2465" y="448"/>
                <a:ext cx="14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A'</a:t>
                </a:r>
              </a:p>
            </p:txBody>
          </p:sp>
        </p:grpSp>
        <p:grpSp>
          <p:nvGrpSpPr>
            <p:cNvPr id="58389" name="Group 21"/>
            <p:cNvGrpSpPr>
              <a:grpSpLocks/>
            </p:cNvGrpSpPr>
            <p:nvPr/>
          </p:nvGrpSpPr>
          <p:grpSpPr bwMode="auto">
            <a:xfrm>
              <a:off x="528" y="1164"/>
              <a:ext cx="2547" cy="1392"/>
              <a:chOff x="537" y="1449"/>
              <a:chExt cx="2547" cy="1392"/>
            </a:xfrm>
          </p:grpSpPr>
          <p:sp>
            <p:nvSpPr>
              <p:cNvPr id="58391" name="Line 23"/>
              <p:cNvSpPr>
                <a:spLocks noChangeShapeType="1"/>
              </p:cNvSpPr>
              <p:nvPr/>
            </p:nvSpPr>
            <p:spPr bwMode="auto">
              <a:xfrm>
                <a:off x="642" y="2557"/>
                <a:ext cx="22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92" name="Rectangle 24"/>
              <p:cNvSpPr>
                <a:spLocks noChangeArrowheads="1"/>
              </p:cNvSpPr>
              <p:nvPr/>
            </p:nvSpPr>
            <p:spPr bwMode="auto">
              <a:xfrm>
                <a:off x="1613" y="2608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E000E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58393" name="Line 25"/>
              <p:cNvSpPr>
                <a:spLocks noChangeShapeType="1"/>
              </p:cNvSpPr>
              <p:nvPr/>
            </p:nvSpPr>
            <p:spPr bwMode="auto">
              <a:xfrm flipV="1">
                <a:off x="633" y="1737"/>
                <a:ext cx="789" cy="8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94" name="Line 26"/>
              <p:cNvSpPr>
                <a:spLocks noChangeShapeType="1"/>
              </p:cNvSpPr>
              <p:nvPr/>
            </p:nvSpPr>
            <p:spPr bwMode="auto">
              <a:xfrm>
                <a:off x="1431" y="1733"/>
                <a:ext cx="1487" cy="8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95" name="Rectangle 27"/>
              <p:cNvSpPr>
                <a:spLocks noChangeArrowheads="1"/>
              </p:cNvSpPr>
              <p:nvPr/>
            </p:nvSpPr>
            <p:spPr bwMode="auto">
              <a:xfrm>
                <a:off x="867" y="1881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E000E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58396" name="Rectangle 28"/>
              <p:cNvSpPr>
                <a:spLocks noChangeArrowheads="1"/>
              </p:cNvSpPr>
              <p:nvPr/>
            </p:nvSpPr>
            <p:spPr bwMode="auto">
              <a:xfrm>
                <a:off x="2217" y="1833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E000E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58397" name="Oval 29"/>
              <p:cNvSpPr>
                <a:spLocks noChangeArrowheads="1"/>
              </p:cNvSpPr>
              <p:nvPr/>
            </p:nvSpPr>
            <p:spPr bwMode="auto">
              <a:xfrm>
                <a:off x="627" y="2542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98" name="Rectangle 30"/>
              <p:cNvSpPr>
                <a:spLocks noChangeArrowheads="1"/>
              </p:cNvSpPr>
              <p:nvPr/>
            </p:nvSpPr>
            <p:spPr bwMode="auto">
              <a:xfrm>
                <a:off x="537" y="2550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58399" name="Oval 31"/>
              <p:cNvSpPr>
                <a:spLocks noChangeArrowheads="1"/>
              </p:cNvSpPr>
              <p:nvPr/>
            </p:nvSpPr>
            <p:spPr bwMode="auto">
              <a:xfrm>
                <a:off x="2903" y="2542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400" name="Rectangle 32"/>
              <p:cNvSpPr>
                <a:spLocks noChangeArrowheads="1"/>
              </p:cNvSpPr>
              <p:nvPr/>
            </p:nvSpPr>
            <p:spPr bwMode="auto">
              <a:xfrm>
                <a:off x="2955" y="2542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58401" name="Oval 33"/>
              <p:cNvSpPr>
                <a:spLocks noChangeArrowheads="1"/>
              </p:cNvSpPr>
              <p:nvPr/>
            </p:nvSpPr>
            <p:spPr bwMode="auto">
              <a:xfrm>
                <a:off x="1416" y="1718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402" name="Rectangle 34"/>
              <p:cNvSpPr>
                <a:spLocks noChangeArrowheads="1"/>
              </p:cNvSpPr>
              <p:nvPr/>
            </p:nvSpPr>
            <p:spPr bwMode="auto">
              <a:xfrm>
                <a:off x="1353" y="1449"/>
                <a:ext cx="1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</p:grpSp>
      </p:grpSp>
      <p:sp>
        <p:nvSpPr>
          <p:cNvPr id="58403" name="Line 35"/>
          <p:cNvSpPr>
            <a:spLocks noChangeShapeType="1"/>
          </p:cNvSpPr>
          <p:nvPr/>
        </p:nvSpPr>
        <p:spPr bwMode="auto">
          <a:xfrm flipV="1">
            <a:off x="5915027" y="2205037"/>
            <a:ext cx="620713" cy="660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>
            <a:off x="6559558" y="2205037"/>
            <a:ext cx="1179513" cy="660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5" name="Line 37"/>
          <p:cNvSpPr>
            <a:spLocks noChangeShapeType="1"/>
          </p:cNvSpPr>
          <p:nvPr/>
        </p:nvSpPr>
        <p:spPr bwMode="auto">
          <a:xfrm>
            <a:off x="2060583" y="2836863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406" name="Group 38"/>
          <p:cNvGrpSpPr>
            <a:grpSpLocks/>
          </p:cNvGrpSpPr>
          <p:nvPr/>
        </p:nvGrpSpPr>
        <p:grpSpPr bwMode="auto">
          <a:xfrm>
            <a:off x="3829049" y="2614611"/>
            <a:ext cx="466328" cy="368969"/>
            <a:chOff x="1298" y="1208"/>
            <a:chExt cx="235" cy="184"/>
          </a:xfrm>
        </p:grpSpPr>
        <p:sp>
          <p:nvSpPr>
            <p:cNvPr id="58407" name="Oval 39"/>
            <p:cNvSpPr>
              <a:spLocks noChangeArrowheads="1"/>
            </p:cNvSpPr>
            <p:nvPr/>
          </p:nvSpPr>
          <p:spPr bwMode="auto">
            <a:xfrm>
              <a:off x="1298" y="1289"/>
              <a:ext cx="35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408" name="Rectangle 40"/>
            <p:cNvSpPr>
              <a:spLocks noChangeArrowheads="1"/>
            </p:cNvSpPr>
            <p:nvPr/>
          </p:nvSpPr>
          <p:spPr bwMode="auto">
            <a:xfrm>
              <a:off x="1421" y="1208"/>
              <a:ext cx="1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</p:grpSp>
      <p:grpSp>
        <p:nvGrpSpPr>
          <p:cNvPr id="58409" name="Group 41"/>
          <p:cNvGrpSpPr>
            <a:grpSpLocks/>
          </p:cNvGrpSpPr>
          <p:nvPr/>
        </p:nvGrpSpPr>
        <p:grpSpPr bwMode="auto">
          <a:xfrm>
            <a:off x="1633541" y="2690806"/>
            <a:ext cx="496887" cy="368549"/>
            <a:chOff x="300" y="912"/>
            <a:chExt cx="250" cy="185"/>
          </a:xfrm>
        </p:grpSpPr>
        <p:sp>
          <p:nvSpPr>
            <p:cNvPr id="58410" name="Oval 42"/>
            <p:cNvSpPr>
              <a:spLocks noChangeArrowheads="1"/>
            </p:cNvSpPr>
            <p:nvPr/>
          </p:nvSpPr>
          <p:spPr bwMode="auto">
            <a:xfrm>
              <a:off x="515" y="957"/>
              <a:ext cx="35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411" name="Rectangle 43"/>
            <p:cNvSpPr>
              <a:spLocks noChangeArrowheads="1"/>
            </p:cNvSpPr>
            <p:nvPr/>
          </p:nvSpPr>
          <p:spPr bwMode="auto">
            <a:xfrm>
              <a:off x="300" y="912"/>
              <a:ext cx="13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443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2428E-7 L -0.41718 -0.0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4.81481E-6 L -0.41961 -4.81481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2" grpId="0"/>
      <p:bldP spid="58373" grpId="0"/>
      <p:bldP spid="58374" grpId="0"/>
      <p:bldP spid="58403" grpId="0" animBg="1"/>
      <p:bldP spid="58403" grpId="1" animBg="1"/>
      <p:bldP spid="58404" grpId="0" animBg="1"/>
      <p:bldP spid="58404" grpId="1" animBg="1"/>
      <p:bldP spid="584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" y="31527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" y="307654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581" name="Group 45"/>
          <p:cNvGrpSpPr>
            <a:grpSpLocks/>
          </p:cNvGrpSpPr>
          <p:nvPr/>
        </p:nvGrpSpPr>
        <p:grpSpPr bwMode="auto">
          <a:xfrm>
            <a:off x="4943483" y="762003"/>
            <a:ext cx="4200525" cy="2185991"/>
            <a:chOff x="3114" y="261"/>
            <a:chExt cx="2646" cy="1377"/>
          </a:xfrm>
        </p:grpSpPr>
        <p:graphicFrame>
          <p:nvGraphicFramePr>
            <p:cNvPr id="65582" name="Object 46"/>
            <p:cNvGraphicFramePr>
              <a:graphicFrameLocks noChangeAspect="1"/>
            </p:cNvGraphicFramePr>
            <p:nvPr/>
          </p:nvGraphicFramePr>
          <p:xfrm>
            <a:off x="3504" y="288"/>
            <a:ext cx="2256" cy="1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1" name="Equation" r:id="rId3" imgW="2361960" imgH="1117440" progId="Equation.DSMT4">
                    <p:embed/>
                  </p:oleObj>
                </mc:Choice>
                <mc:Fallback>
                  <p:oleObj name="Equation" r:id="rId3" imgW="2361960" imgH="1117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288"/>
                          <a:ext cx="2256" cy="10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83" name="Text Box 47"/>
            <p:cNvSpPr txBox="1">
              <a:spLocks noChangeArrowheads="1"/>
            </p:cNvSpPr>
            <p:nvPr/>
          </p:nvSpPr>
          <p:spPr bwMode="auto">
            <a:xfrm>
              <a:off x="3486" y="1386"/>
              <a:ext cx="20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B4026"/>
                  </a:solidFill>
                  <a:latin typeface="Times New Roman" pitchFamily="18" charset="0"/>
                  <a:cs typeface="Times New Roman" pitchFamily="18" charset="0"/>
                </a:rPr>
                <a:t>MN = ?</a:t>
              </a:r>
            </a:p>
          </p:txBody>
        </p:sp>
        <p:sp>
          <p:nvSpPr>
            <p:cNvPr id="65584" name="Text Box 48"/>
            <p:cNvSpPr txBox="1">
              <a:spLocks noChangeArrowheads="1"/>
            </p:cNvSpPr>
            <p:nvPr/>
          </p:nvSpPr>
          <p:spPr bwMode="auto">
            <a:xfrm>
              <a:off x="3120" y="624"/>
              <a:ext cx="57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  <p:sp>
          <p:nvSpPr>
            <p:cNvPr id="65585" name="Text Box 49"/>
            <p:cNvSpPr txBox="1">
              <a:spLocks noChangeArrowheads="1"/>
            </p:cNvSpPr>
            <p:nvPr/>
          </p:nvSpPr>
          <p:spPr bwMode="auto">
            <a:xfrm>
              <a:off x="3114" y="1380"/>
              <a:ext cx="57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  <p:sp>
          <p:nvSpPr>
            <p:cNvPr id="65586" name="Line 50"/>
            <p:cNvSpPr>
              <a:spLocks noChangeShapeType="1"/>
            </p:cNvSpPr>
            <p:nvPr/>
          </p:nvSpPr>
          <p:spPr bwMode="auto">
            <a:xfrm>
              <a:off x="3444" y="261"/>
              <a:ext cx="0" cy="134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587" name="Line 51"/>
            <p:cNvSpPr>
              <a:spLocks noChangeShapeType="1"/>
            </p:cNvSpPr>
            <p:nvPr/>
          </p:nvSpPr>
          <p:spPr bwMode="auto">
            <a:xfrm>
              <a:off x="3150" y="1344"/>
              <a:ext cx="230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588" name="Group 52"/>
          <p:cNvGrpSpPr>
            <a:grpSpLocks/>
          </p:cNvGrpSpPr>
          <p:nvPr/>
        </p:nvGrpSpPr>
        <p:grpSpPr bwMode="auto">
          <a:xfrm>
            <a:off x="0" y="3413126"/>
            <a:ext cx="7162800" cy="3478212"/>
            <a:chOff x="96" y="2150"/>
            <a:chExt cx="4512" cy="2191"/>
          </a:xfrm>
        </p:grpSpPr>
        <p:sp>
          <p:nvSpPr>
            <p:cNvPr id="65589" name="Text Box 53"/>
            <p:cNvSpPr txBox="1">
              <a:spLocks noChangeArrowheads="1"/>
            </p:cNvSpPr>
            <p:nvPr/>
          </p:nvSpPr>
          <p:spPr bwMode="auto">
            <a:xfrm>
              <a:off x="96" y="2150"/>
              <a:ext cx="4512" cy="2191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   * Ta </a:t>
              </a:r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có:  </a:t>
              </a:r>
              <a:endParaRPr lang="en-US" sz="2000"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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      MN // BC (định lí  Ta let đảo)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   Nên : </a:t>
              </a:r>
              <a:r>
                <a:rPr lang="en-US" sz="2000">
                  <a:latin typeface="Times New Roman" pitchFamily="18" charset="0"/>
                  <a:cs typeface="Times New Roman" pitchFamily="18" charset="0"/>
                  <a:sym typeface="Wingdings 3" pitchFamily="18" charset="2"/>
                </a:rPr>
                <a:t>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AMN        </a:t>
              </a:r>
              <a:r>
                <a:rPr lang="en-US" sz="2000">
                  <a:latin typeface="Times New Roman" pitchFamily="18" charset="0"/>
                  <a:cs typeface="Times New Roman" pitchFamily="18" charset="0"/>
                  <a:sym typeface="Wingdings 3" pitchFamily="18" charset="2"/>
                </a:rPr>
                <a:t>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ABC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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                                                    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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5590" name="Group 54"/>
            <p:cNvGrpSpPr>
              <a:grpSpLocks/>
            </p:cNvGrpSpPr>
            <p:nvPr/>
          </p:nvGrpSpPr>
          <p:grpSpPr bwMode="auto">
            <a:xfrm>
              <a:off x="504" y="2437"/>
              <a:ext cx="2641" cy="1793"/>
              <a:chOff x="504" y="2437"/>
              <a:chExt cx="2641" cy="1793"/>
            </a:xfrm>
          </p:grpSpPr>
          <p:graphicFrame>
            <p:nvGraphicFramePr>
              <p:cNvPr id="65591" name="Object 55"/>
              <p:cNvGraphicFramePr>
                <a:graphicFrameLocks noChangeAspect="1"/>
              </p:cNvGraphicFramePr>
              <p:nvPr/>
            </p:nvGraphicFramePr>
            <p:xfrm>
              <a:off x="1008" y="2437"/>
              <a:ext cx="2137" cy="4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42" name="Equation" r:id="rId5" imgW="1866600" imgH="431640" progId="Equation.DSMT4">
                      <p:embed/>
                    </p:oleObj>
                  </mc:Choice>
                  <mc:Fallback>
                    <p:oleObj name="Equation" r:id="rId5" imgW="1866600" imgH="431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8" y="2437"/>
                            <a:ext cx="2137" cy="491"/>
                          </a:xfrm>
                          <a:prstGeom prst="rect">
                            <a:avLst/>
                          </a:prstGeom>
                          <a:noFill/>
                          <a:effectLst>
                            <a:outerShdw algn="ctr" rotWithShape="0">
                              <a:srgbClr val="808080"/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592" name="Object 56"/>
              <p:cNvGraphicFramePr>
                <a:graphicFrameLocks noChangeAspect="1"/>
              </p:cNvGraphicFramePr>
              <p:nvPr/>
            </p:nvGraphicFramePr>
            <p:xfrm>
              <a:off x="528" y="3360"/>
              <a:ext cx="1872" cy="4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43" name="Equation" r:id="rId7" imgW="1765080" imgH="393480" progId="Equation.DSMT4">
                      <p:embed/>
                    </p:oleObj>
                  </mc:Choice>
                  <mc:Fallback>
                    <p:oleObj name="Equation" r:id="rId7" imgW="1765080" imgH="393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3360"/>
                            <a:ext cx="1872" cy="452"/>
                          </a:xfrm>
                          <a:prstGeom prst="rect">
                            <a:avLst/>
                          </a:prstGeom>
                          <a:noFill/>
                          <a:effectLst>
                            <a:outerShdw algn="ctr" rotWithShape="0">
                              <a:srgbClr val="808080"/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593" name="Object 57"/>
              <p:cNvGraphicFramePr>
                <a:graphicFrameLocks noChangeAspect="1"/>
              </p:cNvGraphicFramePr>
              <p:nvPr/>
            </p:nvGraphicFramePr>
            <p:xfrm>
              <a:off x="504" y="3798"/>
              <a:ext cx="1392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44" name="Equation" r:id="rId9" imgW="1180800" imgH="393480" progId="Equation.DSMT4">
                      <p:embed/>
                    </p:oleObj>
                  </mc:Choice>
                  <mc:Fallback>
                    <p:oleObj name="Equation" r:id="rId9" imgW="1180800" imgH="393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4" y="3798"/>
                            <a:ext cx="1392" cy="432"/>
                          </a:xfrm>
                          <a:prstGeom prst="rect">
                            <a:avLst/>
                          </a:prstGeom>
                          <a:noFill/>
                          <a:effectLst>
                            <a:outerShdw algn="ctr" rotWithShape="0">
                              <a:srgbClr val="808080"/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594" name="Freeform 58"/>
              <p:cNvSpPr>
                <a:spLocks/>
              </p:cNvSpPr>
              <p:nvPr/>
            </p:nvSpPr>
            <p:spPr bwMode="auto">
              <a:xfrm>
                <a:off x="1260" y="3194"/>
                <a:ext cx="228" cy="70"/>
              </a:xfrm>
              <a:custGeom>
                <a:avLst/>
                <a:gdLst>
                  <a:gd name="T0" fmla="*/ 205 w 862"/>
                  <a:gd name="T1" fmla="*/ 0 h 426"/>
                  <a:gd name="T2" fmla="*/ 25 w 862"/>
                  <a:gd name="T3" fmla="*/ 120 h 426"/>
                  <a:gd name="T4" fmla="*/ 57 w 862"/>
                  <a:gd name="T5" fmla="*/ 369 h 426"/>
                  <a:gd name="T6" fmla="*/ 370 w 862"/>
                  <a:gd name="T7" fmla="*/ 375 h 426"/>
                  <a:gd name="T8" fmla="*/ 490 w 862"/>
                  <a:gd name="T9" fmla="*/ 60 h 426"/>
                  <a:gd name="T10" fmla="*/ 790 w 862"/>
                  <a:gd name="T11" fmla="*/ 30 h 426"/>
                  <a:gd name="T12" fmla="*/ 850 w 862"/>
                  <a:gd name="T13" fmla="*/ 240 h 426"/>
                  <a:gd name="T14" fmla="*/ 715 w 862"/>
                  <a:gd name="T15" fmla="*/ 39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2" h="426">
                    <a:moveTo>
                      <a:pt x="205" y="0"/>
                    </a:moveTo>
                    <a:cubicBezTo>
                      <a:pt x="175" y="20"/>
                      <a:pt x="50" y="59"/>
                      <a:pt x="25" y="120"/>
                    </a:cubicBezTo>
                    <a:cubicBezTo>
                      <a:pt x="0" y="181"/>
                      <a:pt x="0" y="326"/>
                      <a:pt x="57" y="369"/>
                    </a:cubicBezTo>
                    <a:cubicBezTo>
                      <a:pt x="114" y="412"/>
                      <a:pt x="298" y="426"/>
                      <a:pt x="370" y="375"/>
                    </a:cubicBezTo>
                    <a:cubicBezTo>
                      <a:pt x="442" y="324"/>
                      <a:pt x="420" y="117"/>
                      <a:pt x="490" y="60"/>
                    </a:cubicBezTo>
                    <a:cubicBezTo>
                      <a:pt x="560" y="3"/>
                      <a:pt x="730" y="0"/>
                      <a:pt x="790" y="30"/>
                    </a:cubicBezTo>
                    <a:cubicBezTo>
                      <a:pt x="850" y="60"/>
                      <a:pt x="862" y="180"/>
                      <a:pt x="850" y="240"/>
                    </a:cubicBezTo>
                    <a:cubicBezTo>
                      <a:pt x="838" y="300"/>
                      <a:pt x="743" y="359"/>
                      <a:pt x="715" y="39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5595" name="Text Box 59"/>
          <p:cNvSpPr txBox="1">
            <a:spLocks noChangeArrowheads="1"/>
          </p:cNvSpPr>
          <p:nvPr/>
        </p:nvSpPr>
        <p:spPr bwMode="auto">
          <a:xfrm>
            <a:off x="609600" y="2971800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5598" name="Text Box 62"/>
          <p:cNvSpPr txBox="1">
            <a:spLocks noChangeArrowheads="1"/>
          </p:cNvSpPr>
          <p:nvPr/>
        </p:nvSpPr>
        <p:spPr bwMode="auto">
          <a:xfrm rot="5400000">
            <a:off x="6329212" y="4392613"/>
            <a:ext cx="49244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08" name="Line 72"/>
          <p:cNvSpPr>
            <a:spLocks noChangeShapeType="1"/>
          </p:cNvSpPr>
          <p:nvPr/>
        </p:nvSpPr>
        <p:spPr bwMode="auto">
          <a:xfrm>
            <a:off x="4876800" y="3886200"/>
            <a:ext cx="0" cy="297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20" name="Line 84"/>
          <p:cNvSpPr>
            <a:spLocks noChangeShapeType="1"/>
          </p:cNvSpPr>
          <p:nvPr/>
        </p:nvSpPr>
        <p:spPr bwMode="auto">
          <a:xfrm>
            <a:off x="4953000" y="3733800"/>
            <a:ext cx="0" cy="2819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24" name="Line 88"/>
          <p:cNvSpPr>
            <a:spLocks noChangeShapeType="1"/>
          </p:cNvSpPr>
          <p:nvPr/>
        </p:nvSpPr>
        <p:spPr bwMode="auto">
          <a:xfrm>
            <a:off x="800105" y="2336800"/>
            <a:ext cx="180022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25" name="Rectangle 89"/>
          <p:cNvSpPr>
            <a:spLocks noChangeArrowheads="1"/>
          </p:cNvSpPr>
          <p:nvPr/>
        </p:nvSpPr>
        <p:spPr bwMode="auto">
          <a:xfrm>
            <a:off x="3429000" y="1676405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53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5626" name="Line 90"/>
          <p:cNvSpPr>
            <a:spLocks noChangeShapeType="1"/>
          </p:cNvSpPr>
          <p:nvPr/>
        </p:nvSpPr>
        <p:spPr bwMode="auto">
          <a:xfrm flipV="1">
            <a:off x="2743208" y="990600"/>
            <a:ext cx="619125" cy="660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27" name="Rectangle 91"/>
          <p:cNvSpPr>
            <a:spLocks noChangeArrowheads="1"/>
          </p:cNvSpPr>
          <p:nvPr/>
        </p:nvSpPr>
        <p:spPr bwMode="auto">
          <a:xfrm>
            <a:off x="2819400" y="1066805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53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628" name="Line 92"/>
          <p:cNvSpPr>
            <a:spLocks noChangeShapeType="1"/>
          </p:cNvSpPr>
          <p:nvPr/>
        </p:nvSpPr>
        <p:spPr bwMode="auto">
          <a:xfrm>
            <a:off x="3352800" y="990600"/>
            <a:ext cx="1181100" cy="660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29" name="Rectangle 93"/>
          <p:cNvSpPr>
            <a:spLocks noChangeArrowheads="1"/>
          </p:cNvSpPr>
          <p:nvPr/>
        </p:nvSpPr>
        <p:spPr bwMode="auto">
          <a:xfrm>
            <a:off x="4114800" y="1066805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53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5631" name="Rectangle 95"/>
          <p:cNvSpPr>
            <a:spLocks noChangeArrowheads="1"/>
          </p:cNvSpPr>
          <p:nvPr/>
        </p:nvSpPr>
        <p:spPr bwMode="auto">
          <a:xfrm>
            <a:off x="2514600" y="1447805"/>
            <a:ext cx="2180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B'</a:t>
            </a:r>
          </a:p>
        </p:txBody>
      </p:sp>
      <p:sp>
        <p:nvSpPr>
          <p:cNvPr id="65633" name="Rectangle 97"/>
          <p:cNvSpPr>
            <a:spLocks noChangeArrowheads="1"/>
          </p:cNvSpPr>
          <p:nvPr/>
        </p:nvSpPr>
        <p:spPr bwMode="auto">
          <a:xfrm>
            <a:off x="4572000" y="1447805"/>
            <a:ext cx="2180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C'</a:t>
            </a:r>
          </a:p>
        </p:txBody>
      </p:sp>
      <p:sp>
        <p:nvSpPr>
          <p:cNvPr id="65635" name="Rectangle 99"/>
          <p:cNvSpPr>
            <a:spLocks noChangeArrowheads="1"/>
          </p:cNvSpPr>
          <p:nvPr/>
        </p:nvSpPr>
        <p:spPr bwMode="auto">
          <a:xfrm>
            <a:off x="3276600" y="609605"/>
            <a:ext cx="2324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A'</a:t>
            </a:r>
          </a:p>
        </p:txBody>
      </p:sp>
      <p:sp>
        <p:nvSpPr>
          <p:cNvPr id="65638" name="Line 102"/>
          <p:cNvSpPr>
            <a:spLocks noChangeShapeType="1"/>
          </p:cNvSpPr>
          <p:nvPr/>
        </p:nvSpPr>
        <p:spPr bwMode="auto">
          <a:xfrm>
            <a:off x="166688" y="2997200"/>
            <a:ext cx="36131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39" name="Rectangle 103"/>
          <p:cNvSpPr>
            <a:spLocks noChangeArrowheads="1"/>
          </p:cNvSpPr>
          <p:nvPr/>
        </p:nvSpPr>
        <p:spPr bwMode="auto">
          <a:xfrm>
            <a:off x="1708150" y="3078169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E000E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5640" name="Line 104"/>
          <p:cNvSpPr>
            <a:spLocks noChangeShapeType="1"/>
          </p:cNvSpPr>
          <p:nvPr/>
        </p:nvSpPr>
        <p:spPr bwMode="auto">
          <a:xfrm flipV="1">
            <a:off x="152400" y="1695451"/>
            <a:ext cx="1252538" cy="1308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41" name="Line 105"/>
          <p:cNvSpPr>
            <a:spLocks noChangeShapeType="1"/>
          </p:cNvSpPr>
          <p:nvPr/>
        </p:nvSpPr>
        <p:spPr bwMode="auto">
          <a:xfrm>
            <a:off x="1419226" y="1689103"/>
            <a:ext cx="2360613" cy="1308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42" name="Rectangle 106"/>
          <p:cNvSpPr>
            <a:spLocks noChangeArrowheads="1"/>
          </p:cNvSpPr>
          <p:nvPr/>
        </p:nvSpPr>
        <p:spPr bwMode="auto">
          <a:xfrm>
            <a:off x="381000" y="1917705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E000E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5643" name="Rectangle 107"/>
          <p:cNvSpPr>
            <a:spLocks noChangeArrowheads="1"/>
          </p:cNvSpPr>
          <p:nvPr/>
        </p:nvSpPr>
        <p:spPr bwMode="auto">
          <a:xfrm>
            <a:off x="2552700" y="1905005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E000E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5644" name="Oval 108"/>
          <p:cNvSpPr>
            <a:spLocks noChangeArrowheads="1"/>
          </p:cNvSpPr>
          <p:nvPr/>
        </p:nvSpPr>
        <p:spPr bwMode="auto">
          <a:xfrm>
            <a:off x="142883" y="2973393"/>
            <a:ext cx="47625" cy="47625"/>
          </a:xfrm>
          <a:prstGeom prst="ellipse">
            <a:avLst/>
          </a:prstGeom>
          <a:solidFill>
            <a:srgbClr val="FFFFFF"/>
          </a:solidFill>
          <a:ln w="0">
            <a:solidFill>
              <a:srgbClr val="01010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45" name="Rectangle 109"/>
          <p:cNvSpPr>
            <a:spLocks noChangeArrowheads="1"/>
          </p:cNvSpPr>
          <p:nvPr/>
        </p:nvSpPr>
        <p:spPr bwMode="auto">
          <a:xfrm>
            <a:off x="57150" y="2986093"/>
            <a:ext cx="1715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5646" name="Oval 110"/>
          <p:cNvSpPr>
            <a:spLocks noChangeArrowheads="1"/>
          </p:cNvSpPr>
          <p:nvPr/>
        </p:nvSpPr>
        <p:spPr bwMode="auto">
          <a:xfrm>
            <a:off x="3756033" y="2973393"/>
            <a:ext cx="47625" cy="47625"/>
          </a:xfrm>
          <a:prstGeom prst="ellipse">
            <a:avLst/>
          </a:prstGeom>
          <a:solidFill>
            <a:srgbClr val="FFFFFF"/>
          </a:solidFill>
          <a:ln w="0">
            <a:solidFill>
              <a:srgbClr val="01010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47" name="Rectangle 111"/>
          <p:cNvSpPr>
            <a:spLocks noChangeArrowheads="1"/>
          </p:cNvSpPr>
          <p:nvPr/>
        </p:nvSpPr>
        <p:spPr bwMode="auto">
          <a:xfrm>
            <a:off x="3838575" y="2973393"/>
            <a:ext cx="1715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5648" name="Oval 112"/>
          <p:cNvSpPr>
            <a:spLocks noChangeArrowheads="1"/>
          </p:cNvSpPr>
          <p:nvPr/>
        </p:nvSpPr>
        <p:spPr bwMode="auto">
          <a:xfrm>
            <a:off x="1395414" y="1665293"/>
            <a:ext cx="47625" cy="47625"/>
          </a:xfrm>
          <a:prstGeom prst="ellipse">
            <a:avLst/>
          </a:prstGeom>
          <a:solidFill>
            <a:srgbClr val="FFFFFF"/>
          </a:solidFill>
          <a:ln w="0">
            <a:solidFill>
              <a:srgbClr val="01010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49" name="Rectangle 113"/>
          <p:cNvSpPr>
            <a:spLocks noChangeArrowheads="1"/>
          </p:cNvSpPr>
          <p:nvPr/>
        </p:nvSpPr>
        <p:spPr bwMode="auto">
          <a:xfrm>
            <a:off x="1304925" y="1295405"/>
            <a:ext cx="185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5650" name="Line 114"/>
          <p:cNvSpPr>
            <a:spLocks noChangeShapeType="1"/>
          </p:cNvSpPr>
          <p:nvPr/>
        </p:nvSpPr>
        <p:spPr bwMode="auto">
          <a:xfrm flipV="1">
            <a:off x="787408" y="1676400"/>
            <a:ext cx="619125" cy="660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51" name="Line 115"/>
          <p:cNvSpPr>
            <a:spLocks noChangeShapeType="1"/>
          </p:cNvSpPr>
          <p:nvPr/>
        </p:nvSpPr>
        <p:spPr bwMode="auto">
          <a:xfrm>
            <a:off x="1409700" y="1676400"/>
            <a:ext cx="1181100" cy="660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52" name="Line 116"/>
          <p:cNvSpPr>
            <a:spLocks noChangeShapeType="1"/>
          </p:cNvSpPr>
          <p:nvPr/>
        </p:nvSpPr>
        <p:spPr bwMode="auto">
          <a:xfrm>
            <a:off x="2730500" y="1651000"/>
            <a:ext cx="180022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53" name="Rectangle 117"/>
          <p:cNvSpPr>
            <a:spLocks noChangeArrowheads="1"/>
          </p:cNvSpPr>
          <p:nvPr/>
        </p:nvSpPr>
        <p:spPr bwMode="auto">
          <a:xfrm>
            <a:off x="2711450" y="2057405"/>
            <a:ext cx="185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65654" name="Rectangle 118"/>
          <p:cNvSpPr>
            <a:spLocks noChangeArrowheads="1"/>
          </p:cNvSpPr>
          <p:nvPr/>
        </p:nvSpPr>
        <p:spPr bwMode="auto">
          <a:xfrm>
            <a:off x="533400" y="2057405"/>
            <a:ext cx="2276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65712" name="Line 176"/>
          <p:cNvSpPr>
            <a:spLocks noChangeShapeType="1"/>
          </p:cNvSpPr>
          <p:nvPr/>
        </p:nvSpPr>
        <p:spPr bwMode="auto">
          <a:xfrm flipH="1">
            <a:off x="1066800" y="1981200"/>
            <a:ext cx="152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715" name="Group 179"/>
          <p:cNvGrpSpPr>
            <a:grpSpLocks/>
          </p:cNvGrpSpPr>
          <p:nvPr/>
        </p:nvGrpSpPr>
        <p:grpSpPr bwMode="auto">
          <a:xfrm>
            <a:off x="1752600" y="1828800"/>
            <a:ext cx="114300" cy="101600"/>
            <a:chOff x="2448" y="1632"/>
            <a:chExt cx="72" cy="64"/>
          </a:xfrm>
        </p:grpSpPr>
        <p:sp>
          <p:nvSpPr>
            <p:cNvPr id="65713" name="Line 177"/>
            <p:cNvSpPr>
              <a:spLocks noChangeShapeType="1"/>
            </p:cNvSpPr>
            <p:nvPr/>
          </p:nvSpPr>
          <p:spPr bwMode="auto">
            <a:xfrm flipV="1">
              <a:off x="2448" y="1632"/>
              <a:ext cx="48" cy="4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714" name="Line 178"/>
            <p:cNvSpPr>
              <a:spLocks noChangeShapeType="1"/>
            </p:cNvSpPr>
            <p:nvPr/>
          </p:nvSpPr>
          <p:spPr bwMode="auto">
            <a:xfrm flipV="1">
              <a:off x="2472" y="1648"/>
              <a:ext cx="48" cy="4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717" name="Group 181"/>
          <p:cNvGrpSpPr>
            <a:grpSpLocks/>
          </p:cNvGrpSpPr>
          <p:nvPr/>
        </p:nvGrpSpPr>
        <p:grpSpPr bwMode="auto">
          <a:xfrm>
            <a:off x="3937000" y="1295400"/>
            <a:ext cx="114300" cy="101600"/>
            <a:chOff x="2448" y="1632"/>
            <a:chExt cx="72" cy="64"/>
          </a:xfrm>
        </p:grpSpPr>
        <p:sp>
          <p:nvSpPr>
            <p:cNvPr id="65718" name="Line 182"/>
            <p:cNvSpPr>
              <a:spLocks noChangeShapeType="1"/>
            </p:cNvSpPr>
            <p:nvPr/>
          </p:nvSpPr>
          <p:spPr bwMode="auto">
            <a:xfrm flipV="1">
              <a:off x="2448" y="1632"/>
              <a:ext cx="48" cy="4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719" name="Line 183"/>
            <p:cNvSpPr>
              <a:spLocks noChangeShapeType="1"/>
            </p:cNvSpPr>
            <p:nvPr/>
          </p:nvSpPr>
          <p:spPr bwMode="auto">
            <a:xfrm flipV="1">
              <a:off x="2472" y="1648"/>
              <a:ext cx="48" cy="4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720" name="Line 184"/>
          <p:cNvSpPr>
            <a:spLocks noChangeShapeType="1"/>
          </p:cNvSpPr>
          <p:nvPr/>
        </p:nvSpPr>
        <p:spPr bwMode="auto">
          <a:xfrm flipH="1">
            <a:off x="3009900" y="1270000"/>
            <a:ext cx="152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721" name="Text Box 185"/>
          <p:cNvSpPr txBox="1">
            <a:spLocks noChangeArrowheads="1"/>
          </p:cNvSpPr>
          <p:nvPr/>
        </p:nvSpPr>
        <p:spPr bwMode="auto">
          <a:xfrm>
            <a:off x="76200" y="15240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Định lí</a:t>
            </a:r>
          </a:p>
        </p:txBody>
      </p:sp>
      <p:sp>
        <p:nvSpPr>
          <p:cNvPr id="65722" name="AutoShape 186"/>
          <p:cNvSpPr>
            <a:spLocks noChangeArrowheads="1"/>
          </p:cNvSpPr>
          <p:nvPr/>
        </p:nvSpPr>
        <p:spPr bwMode="auto">
          <a:xfrm>
            <a:off x="533400" y="685800"/>
            <a:ext cx="457200" cy="4572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?1</a:t>
            </a:r>
          </a:p>
        </p:txBody>
      </p:sp>
      <p:grpSp>
        <p:nvGrpSpPr>
          <p:cNvPr id="65765" name="Group 229"/>
          <p:cNvGrpSpPr>
            <a:grpSpLocks/>
          </p:cNvGrpSpPr>
          <p:nvPr/>
        </p:nvGrpSpPr>
        <p:grpSpPr bwMode="auto">
          <a:xfrm>
            <a:off x="5029200" y="3810012"/>
            <a:ext cx="4724400" cy="1162051"/>
            <a:chOff x="3168" y="2304"/>
            <a:chExt cx="2976" cy="732"/>
          </a:xfrm>
        </p:grpSpPr>
        <p:sp>
          <p:nvSpPr>
            <p:cNvPr id="65759" name="Text Box 223"/>
            <p:cNvSpPr txBox="1">
              <a:spLocks noChangeArrowheads="1"/>
            </p:cNvSpPr>
            <p:nvPr/>
          </p:nvSpPr>
          <p:spPr bwMode="auto">
            <a:xfrm>
              <a:off x="3168" y="2784"/>
              <a:ext cx="29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B4026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 Suy ra: </a:t>
              </a:r>
              <a:r>
                <a:rPr lang="en-US" sz="2000" smtClean="0">
                  <a:solidFill>
                    <a:srgbClr val="2B4026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 </a:t>
              </a:r>
              <a:r>
                <a:rPr lang="en-US" sz="2000">
                  <a:solidFill>
                    <a:srgbClr val="2B4026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AMN  =    A’B’C</a:t>
              </a:r>
              <a:r>
                <a:rPr lang="en-US" sz="2000" smtClean="0">
                  <a:solidFill>
                    <a:srgbClr val="2B4026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’ (</a:t>
              </a:r>
              <a:r>
                <a:rPr lang="en-US" sz="2000">
                  <a:solidFill>
                    <a:srgbClr val="2B4026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c.c.c)  </a:t>
              </a:r>
            </a:p>
          </p:txBody>
        </p:sp>
        <p:grpSp>
          <p:nvGrpSpPr>
            <p:cNvPr id="65760" name="Group 224"/>
            <p:cNvGrpSpPr>
              <a:grpSpLocks/>
            </p:cNvGrpSpPr>
            <p:nvPr/>
          </p:nvGrpSpPr>
          <p:grpSpPr bwMode="auto">
            <a:xfrm>
              <a:off x="3216" y="2304"/>
              <a:ext cx="2928" cy="528"/>
              <a:chOff x="3168" y="2256"/>
              <a:chExt cx="2928" cy="528"/>
            </a:xfrm>
          </p:grpSpPr>
          <p:graphicFrame>
            <p:nvGraphicFramePr>
              <p:cNvPr id="65761" name="Object 225"/>
              <p:cNvGraphicFramePr>
                <a:graphicFrameLocks noChangeAspect="1"/>
              </p:cNvGraphicFramePr>
              <p:nvPr/>
            </p:nvGraphicFramePr>
            <p:xfrm>
              <a:off x="4758" y="2586"/>
              <a:ext cx="70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45" name="Equation" r:id="rId11" imgW="749160" imgH="177480" progId="Equation.DSMT4">
                      <p:embed/>
                    </p:oleObj>
                  </mc:Choice>
                  <mc:Fallback>
                    <p:oleObj name="Equation" r:id="rId11" imgW="74916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58" y="2586"/>
                            <a:ext cx="70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gradFill rotWithShape="1">
                                  <a:gsLst>
                                    <a:gs pos="0">
                                      <a:schemeClr val="bg1"/>
                                    </a:gs>
                                    <a:gs pos="100000">
                                      <a:schemeClr val="accent1">
                                        <a:alpha val="28000"/>
                                      </a:schemeClr>
                                    </a:gs>
                                  </a:gsLst>
                                  <a:path path="shape">
                                    <a:fillToRect l="50000" t="50000" r="50000" b="50000"/>
                                  </a:path>
                                </a:gra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762" name="Object 226"/>
              <p:cNvGraphicFramePr>
                <a:graphicFrameLocks noChangeAspect="1"/>
              </p:cNvGraphicFramePr>
              <p:nvPr/>
            </p:nvGraphicFramePr>
            <p:xfrm>
              <a:off x="3966" y="2580"/>
              <a:ext cx="732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46" name="Equation" r:id="rId13" imgW="774360" imgH="203040" progId="Equation.DSMT4">
                      <p:embed/>
                    </p:oleObj>
                  </mc:Choice>
                  <mc:Fallback>
                    <p:oleObj name="Equation" r:id="rId13" imgW="77436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66" y="2580"/>
                            <a:ext cx="732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gradFill rotWithShape="1">
                                  <a:gsLst>
                                    <a:gs pos="0">
                                      <a:schemeClr val="bg1"/>
                                    </a:gs>
                                    <a:gs pos="100000">
                                      <a:schemeClr val="accent1">
                                        <a:alpha val="28000"/>
                                      </a:schemeClr>
                                    </a:gs>
                                  </a:gsLst>
                                  <a:path path="shape">
                                    <a:fillToRect l="50000" t="50000" r="50000" b="50000"/>
                                  </a:path>
                                </a:gra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763" name="Text Box 227"/>
              <p:cNvSpPr txBox="1">
                <a:spLocks noChangeArrowheads="1"/>
              </p:cNvSpPr>
              <p:nvPr/>
            </p:nvSpPr>
            <p:spPr bwMode="auto">
              <a:xfrm>
                <a:off x="3168" y="2256"/>
                <a:ext cx="292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>
                    <a:solidFill>
                      <a:srgbClr val="2B4026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+ Xét :    AMN  và   A’B’C’  có  </a:t>
                </a:r>
              </a:p>
            </p:txBody>
          </p:sp>
          <p:graphicFrame>
            <p:nvGraphicFramePr>
              <p:cNvPr id="65764" name="Object 228"/>
              <p:cNvGraphicFramePr>
                <a:graphicFrameLocks noChangeAspect="1"/>
              </p:cNvGraphicFramePr>
              <p:nvPr/>
            </p:nvGraphicFramePr>
            <p:xfrm>
              <a:off x="3168" y="2592"/>
              <a:ext cx="756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47" name="Equation" r:id="rId15" imgW="799920" imgH="203040" progId="Equation.DSMT4">
                      <p:embed/>
                    </p:oleObj>
                  </mc:Choice>
                  <mc:Fallback>
                    <p:oleObj name="Equation" r:id="rId15" imgW="79992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2592"/>
                            <a:ext cx="756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gradFill rotWithShape="1">
                                  <a:gsLst>
                                    <a:gs pos="0">
                                      <a:schemeClr val="bg1"/>
                                    </a:gs>
                                    <a:gs pos="100000">
                                      <a:schemeClr val="accent1">
                                        <a:alpha val="28000"/>
                                      </a:schemeClr>
                                    </a:gs>
                                  </a:gsLst>
                                  <a:path path="shape">
                                    <a:fillToRect l="50000" t="50000" r="50000" b="50000"/>
                                  </a:path>
                                </a:gra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5793" name="Group 257"/>
          <p:cNvGrpSpPr>
            <a:grpSpLocks/>
          </p:cNvGrpSpPr>
          <p:nvPr/>
        </p:nvGrpSpPr>
        <p:grpSpPr bwMode="auto">
          <a:xfrm>
            <a:off x="1822450" y="4953012"/>
            <a:ext cx="8464550" cy="1695451"/>
            <a:chOff x="1152" y="3072"/>
            <a:chExt cx="5332" cy="1068"/>
          </a:xfrm>
        </p:grpSpPr>
        <p:sp>
          <p:nvSpPr>
            <p:cNvPr id="65785" name="Text Box 249"/>
            <p:cNvSpPr txBox="1">
              <a:spLocks noChangeArrowheads="1"/>
            </p:cNvSpPr>
            <p:nvPr/>
          </p:nvSpPr>
          <p:spPr bwMode="auto">
            <a:xfrm>
              <a:off x="3168" y="3888"/>
              <a:ext cx="297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B4026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Vậy  A’B’C’         ABC</a:t>
              </a:r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</a:t>
              </a:r>
            </a:p>
          </p:txBody>
        </p:sp>
        <p:sp>
          <p:nvSpPr>
            <p:cNvPr id="65786" name="Freeform 250"/>
            <p:cNvSpPr>
              <a:spLocks/>
            </p:cNvSpPr>
            <p:nvPr/>
          </p:nvSpPr>
          <p:spPr bwMode="auto">
            <a:xfrm>
              <a:off x="4239" y="3984"/>
              <a:ext cx="133" cy="84"/>
            </a:xfrm>
            <a:custGeom>
              <a:avLst/>
              <a:gdLst>
                <a:gd name="T0" fmla="*/ 205 w 862"/>
                <a:gd name="T1" fmla="*/ 0 h 426"/>
                <a:gd name="T2" fmla="*/ 25 w 862"/>
                <a:gd name="T3" fmla="*/ 120 h 426"/>
                <a:gd name="T4" fmla="*/ 57 w 862"/>
                <a:gd name="T5" fmla="*/ 369 h 426"/>
                <a:gd name="T6" fmla="*/ 370 w 862"/>
                <a:gd name="T7" fmla="*/ 375 h 426"/>
                <a:gd name="T8" fmla="*/ 490 w 862"/>
                <a:gd name="T9" fmla="*/ 60 h 426"/>
                <a:gd name="T10" fmla="*/ 790 w 862"/>
                <a:gd name="T11" fmla="*/ 30 h 426"/>
                <a:gd name="T12" fmla="*/ 850 w 862"/>
                <a:gd name="T13" fmla="*/ 240 h 426"/>
                <a:gd name="T14" fmla="*/ 715 w 862"/>
                <a:gd name="T15" fmla="*/ 39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2" h="426">
                  <a:moveTo>
                    <a:pt x="205" y="0"/>
                  </a:moveTo>
                  <a:cubicBezTo>
                    <a:pt x="175" y="20"/>
                    <a:pt x="50" y="59"/>
                    <a:pt x="25" y="120"/>
                  </a:cubicBezTo>
                  <a:cubicBezTo>
                    <a:pt x="0" y="181"/>
                    <a:pt x="0" y="326"/>
                    <a:pt x="57" y="369"/>
                  </a:cubicBezTo>
                  <a:cubicBezTo>
                    <a:pt x="114" y="412"/>
                    <a:pt x="298" y="426"/>
                    <a:pt x="370" y="375"/>
                  </a:cubicBezTo>
                  <a:cubicBezTo>
                    <a:pt x="442" y="324"/>
                    <a:pt x="420" y="117"/>
                    <a:pt x="490" y="60"/>
                  </a:cubicBezTo>
                  <a:cubicBezTo>
                    <a:pt x="560" y="3"/>
                    <a:pt x="730" y="0"/>
                    <a:pt x="790" y="30"/>
                  </a:cubicBezTo>
                  <a:cubicBezTo>
                    <a:pt x="850" y="60"/>
                    <a:pt x="862" y="180"/>
                    <a:pt x="850" y="240"/>
                  </a:cubicBezTo>
                  <a:cubicBezTo>
                    <a:pt x="838" y="300"/>
                    <a:pt x="743" y="359"/>
                    <a:pt x="715" y="39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5787" name="Group 251"/>
            <p:cNvGrpSpPr>
              <a:grpSpLocks/>
            </p:cNvGrpSpPr>
            <p:nvPr/>
          </p:nvGrpSpPr>
          <p:grpSpPr bwMode="auto">
            <a:xfrm>
              <a:off x="3072" y="3312"/>
              <a:ext cx="2688" cy="543"/>
              <a:chOff x="3072" y="2496"/>
              <a:chExt cx="2688" cy="543"/>
            </a:xfrm>
          </p:grpSpPr>
          <p:sp>
            <p:nvSpPr>
              <p:cNvPr id="65788" name="Text Box 252"/>
              <p:cNvSpPr txBox="1">
                <a:spLocks noChangeArrowheads="1"/>
              </p:cNvSpPr>
              <p:nvPr/>
            </p:nvSpPr>
            <p:spPr bwMode="auto">
              <a:xfrm>
                <a:off x="3072" y="2496"/>
                <a:ext cx="2688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>
                    <a:solidFill>
                      <a:srgbClr val="2B4026"/>
                    </a:solidFill>
                    <a:latin typeface="Times New Roman" pitchFamily="18" charset="0"/>
                    <a:cs typeface="Times New Roman" pitchFamily="18" charset="0"/>
                  </a:rPr>
                  <a:t>+ Theo chứng minh trên, ta có:                       </a:t>
                </a: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>
                    <a:solidFill>
                      <a:srgbClr val="2B4026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 AMN          ABC  (vì MN // BC)</a:t>
                </a:r>
              </a:p>
            </p:txBody>
          </p:sp>
          <p:sp>
            <p:nvSpPr>
              <p:cNvPr id="65789" name="Freeform 253"/>
              <p:cNvSpPr>
                <a:spLocks/>
              </p:cNvSpPr>
              <p:nvPr/>
            </p:nvSpPr>
            <p:spPr bwMode="auto">
              <a:xfrm>
                <a:off x="3837" y="2877"/>
                <a:ext cx="240" cy="84"/>
              </a:xfrm>
              <a:custGeom>
                <a:avLst/>
                <a:gdLst>
                  <a:gd name="T0" fmla="*/ 205 w 862"/>
                  <a:gd name="T1" fmla="*/ 0 h 426"/>
                  <a:gd name="T2" fmla="*/ 25 w 862"/>
                  <a:gd name="T3" fmla="*/ 120 h 426"/>
                  <a:gd name="T4" fmla="*/ 57 w 862"/>
                  <a:gd name="T5" fmla="*/ 369 h 426"/>
                  <a:gd name="T6" fmla="*/ 370 w 862"/>
                  <a:gd name="T7" fmla="*/ 375 h 426"/>
                  <a:gd name="T8" fmla="*/ 490 w 862"/>
                  <a:gd name="T9" fmla="*/ 60 h 426"/>
                  <a:gd name="T10" fmla="*/ 790 w 862"/>
                  <a:gd name="T11" fmla="*/ 30 h 426"/>
                  <a:gd name="T12" fmla="*/ 850 w 862"/>
                  <a:gd name="T13" fmla="*/ 240 h 426"/>
                  <a:gd name="T14" fmla="*/ 715 w 862"/>
                  <a:gd name="T15" fmla="*/ 39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2" h="426">
                    <a:moveTo>
                      <a:pt x="205" y="0"/>
                    </a:moveTo>
                    <a:cubicBezTo>
                      <a:pt x="175" y="20"/>
                      <a:pt x="50" y="59"/>
                      <a:pt x="25" y="120"/>
                    </a:cubicBezTo>
                    <a:cubicBezTo>
                      <a:pt x="0" y="181"/>
                      <a:pt x="0" y="326"/>
                      <a:pt x="57" y="369"/>
                    </a:cubicBezTo>
                    <a:cubicBezTo>
                      <a:pt x="114" y="412"/>
                      <a:pt x="298" y="426"/>
                      <a:pt x="370" y="375"/>
                    </a:cubicBezTo>
                    <a:cubicBezTo>
                      <a:pt x="442" y="324"/>
                      <a:pt x="420" y="117"/>
                      <a:pt x="490" y="60"/>
                    </a:cubicBezTo>
                    <a:cubicBezTo>
                      <a:pt x="560" y="3"/>
                      <a:pt x="730" y="0"/>
                      <a:pt x="790" y="30"/>
                    </a:cubicBezTo>
                    <a:cubicBezTo>
                      <a:pt x="850" y="60"/>
                      <a:pt x="862" y="180"/>
                      <a:pt x="850" y="240"/>
                    </a:cubicBezTo>
                    <a:cubicBezTo>
                      <a:pt x="838" y="300"/>
                      <a:pt x="743" y="359"/>
                      <a:pt x="715" y="39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5790" name="Group 254"/>
            <p:cNvGrpSpPr>
              <a:grpSpLocks/>
            </p:cNvGrpSpPr>
            <p:nvPr/>
          </p:nvGrpSpPr>
          <p:grpSpPr bwMode="auto">
            <a:xfrm>
              <a:off x="1152" y="3072"/>
              <a:ext cx="5332" cy="252"/>
              <a:chOff x="738" y="2297"/>
              <a:chExt cx="5332" cy="252"/>
            </a:xfrm>
          </p:grpSpPr>
          <p:sp>
            <p:nvSpPr>
              <p:cNvPr id="65791" name="Text Box 255"/>
              <p:cNvSpPr txBox="1">
                <a:spLocks noChangeArrowheads="1"/>
              </p:cNvSpPr>
              <p:nvPr/>
            </p:nvSpPr>
            <p:spPr bwMode="auto">
              <a:xfrm>
                <a:off x="738" y="2297"/>
                <a:ext cx="533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                                       </a:t>
                </a:r>
                <a:r>
                  <a:rPr lang="en-US" sz="2000">
                    <a:solidFill>
                      <a:srgbClr val="2B4026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    AMN            A’B’C’ </a:t>
                </a:r>
              </a:p>
            </p:txBody>
          </p:sp>
          <p:sp>
            <p:nvSpPr>
              <p:cNvPr id="65792" name="Freeform 256"/>
              <p:cNvSpPr>
                <a:spLocks/>
              </p:cNvSpPr>
              <p:nvPr/>
            </p:nvSpPr>
            <p:spPr bwMode="auto">
              <a:xfrm>
                <a:off x="4054" y="2393"/>
                <a:ext cx="240" cy="57"/>
              </a:xfrm>
              <a:custGeom>
                <a:avLst/>
                <a:gdLst>
                  <a:gd name="T0" fmla="*/ 205 w 862"/>
                  <a:gd name="T1" fmla="*/ 0 h 426"/>
                  <a:gd name="T2" fmla="*/ 25 w 862"/>
                  <a:gd name="T3" fmla="*/ 120 h 426"/>
                  <a:gd name="T4" fmla="*/ 57 w 862"/>
                  <a:gd name="T5" fmla="*/ 369 h 426"/>
                  <a:gd name="T6" fmla="*/ 370 w 862"/>
                  <a:gd name="T7" fmla="*/ 375 h 426"/>
                  <a:gd name="T8" fmla="*/ 490 w 862"/>
                  <a:gd name="T9" fmla="*/ 60 h 426"/>
                  <a:gd name="T10" fmla="*/ 790 w 862"/>
                  <a:gd name="T11" fmla="*/ 30 h 426"/>
                  <a:gd name="T12" fmla="*/ 850 w 862"/>
                  <a:gd name="T13" fmla="*/ 240 h 426"/>
                  <a:gd name="T14" fmla="*/ 715 w 862"/>
                  <a:gd name="T15" fmla="*/ 39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2" h="426">
                    <a:moveTo>
                      <a:pt x="205" y="0"/>
                    </a:moveTo>
                    <a:cubicBezTo>
                      <a:pt x="175" y="20"/>
                      <a:pt x="50" y="59"/>
                      <a:pt x="25" y="120"/>
                    </a:cubicBezTo>
                    <a:cubicBezTo>
                      <a:pt x="0" y="181"/>
                      <a:pt x="0" y="326"/>
                      <a:pt x="57" y="369"/>
                    </a:cubicBezTo>
                    <a:cubicBezTo>
                      <a:pt x="114" y="412"/>
                      <a:pt x="298" y="426"/>
                      <a:pt x="370" y="375"/>
                    </a:cubicBezTo>
                    <a:cubicBezTo>
                      <a:pt x="442" y="324"/>
                      <a:pt x="420" y="117"/>
                      <a:pt x="490" y="60"/>
                    </a:cubicBezTo>
                    <a:cubicBezTo>
                      <a:pt x="560" y="3"/>
                      <a:pt x="730" y="0"/>
                      <a:pt x="790" y="30"/>
                    </a:cubicBezTo>
                    <a:cubicBezTo>
                      <a:pt x="850" y="60"/>
                      <a:pt x="862" y="180"/>
                      <a:pt x="850" y="240"/>
                    </a:cubicBezTo>
                    <a:cubicBezTo>
                      <a:pt x="838" y="300"/>
                      <a:pt x="743" y="359"/>
                      <a:pt x="715" y="39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5799" name="Text Box 263"/>
          <p:cNvSpPr txBox="1">
            <a:spLocks noChangeArrowheads="1"/>
          </p:cNvSpPr>
          <p:nvPr/>
        </p:nvSpPr>
        <p:spPr bwMode="auto">
          <a:xfrm>
            <a:off x="4267200" y="3276600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giải </a:t>
            </a:r>
          </a:p>
        </p:txBody>
      </p:sp>
    </p:spTree>
    <p:extLst>
      <p:ext uri="{BB962C8B-B14F-4D97-AF65-F5344CB8AC3E}">
        <p14:creationId xmlns:p14="http://schemas.microsoft.com/office/powerpoint/2010/main" val="391555467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03" name="Object 7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30547818"/>
              </p:ext>
            </p:extLst>
          </p:nvPr>
        </p:nvGraphicFramePr>
        <p:xfrm>
          <a:off x="3568708" y="3538539"/>
          <a:ext cx="887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4" imgW="418918" imgH="431613" progId="Equation.DSMT4">
                  <p:embed/>
                </p:oleObj>
              </mc:Choice>
              <mc:Fallback>
                <p:oleObj name="Equation" r:id="rId4" imgW="418918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8" y="3538539"/>
                        <a:ext cx="8874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5" name="Group 32"/>
          <p:cNvGrpSpPr>
            <a:grpSpLocks/>
          </p:cNvGrpSpPr>
          <p:nvPr/>
        </p:nvGrpSpPr>
        <p:grpSpPr bwMode="auto">
          <a:xfrm>
            <a:off x="1150945" y="304804"/>
            <a:ext cx="6772275" cy="2212975"/>
            <a:chOff x="528" y="1200"/>
            <a:chExt cx="4266" cy="1394"/>
          </a:xfrm>
        </p:grpSpPr>
        <p:grpSp>
          <p:nvGrpSpPr>
            <p:cNvPr id="8205" name="Group 33"/>
            <p:cNvGrpSpPr>
              <a:grpSpLocks/>
            </p:cNvGrpSpPr>
            <p:nvPr/>
          </p:nvGrpSpPr>
          <p:grpSpPr bwMode="auto">
            <a:xfrm>
              <a:off x="3312" y="1200"/>
              <a:ext cx="1482" cy="923"/>
              <a:chOff x="2105" y="448"/>
              <a:chExt cx="1184" cy="732"/>
            </a:xfrm>
          </p:grpSpPr>
          <p:sp>
            <p:nvSpPr>
              <p:cNvPr id="8220" name="Line 34"/>
              <p:cNvSpPr>
                <a:spLocks noChangeShapeType="1"/>
              </p:cNvSpPr>
              <p:nvPr/>
            </p:nvSpPr>
            <p:spPr bwMode="auto">
              <a:xfrm>
                <a:off x="2213" y="977"/>
                <a:ext cx="906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1" name="Rectangle 35"/>
              <p:cNvSpPr>
                <a:spLocks noChangeArrowheads="1"/>
              </p:cNvSpPr>
              <p:nvPr/>
            </p:nvSpPr>
            <p:spPr bwMode="auto">
              <a:xfrm>
                <a:off x="2675" y="943"/>
                <a:ext cx="90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5300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8222" name="Line 36"/>
              <p:cNvSpPr>
                <a:spLocks noChangeShapeType="1"/>
              </p:cNvSpPr>
              <p:nvPr/>
            </p:nvSpPr>
            <p:spPr bwMode="auto">
              <a:xfrm flipV="1">
                <a:off x="2213" y="647"/>
                <a:ext cx="312" cy="33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3" name="Rectangle 37"/>
              <p:cNvSpPr>
                <a:spLocks noChangeArrowheads="1"/>
              </p:cNvSpPr>
              <p:nvPr/>
            </p:nvSpPr>
            <p:spPr bwMode="auto">
              <a:xfrm>
                <a:off x="2279" y="600"/>
                <a:ext cx="90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53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8224" name="Line 38"/>
              <p:cNvSpPr>
                <a:spLocks noChangeShapeType="1"/>
              </p:cNvSpPr>
              <p:nvPr/>
            </p:nvSpPr>
            <p:spPr bwMode="auto">
              <a:xfrm>
                <a:off x="2525" y="647"/>
                <a:ext cx="594" cy="33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5" name="Rectangle 39"/>
              <p:cNvSpPr>
                <a:spLocks noChangeArrowheads="1"/>
              </p:cNvSpPr>
              <p:nvPr/>
            </p:nvSpPr>
            <p:spPr bwMode="auto">
              <a:xfrm>
                <a:off x="2791" y="576"/>
                <a:ext cx="90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5300C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8226" name="Oval 40"/>
              <p:cNvSpPr>
                <a:spLocks noChangeArrowheads="1"/>
              </p:cNvSpPr>
              <p:nvPr/>
            </p:nvSpPr>
            <p:spPr bwMode="auto">
              <a:xfrm>
                <a:off x="2201" y="96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7" name="Rectangle 41"/>
              <p:cNvSpPr>
                <a:spLocks noChangeArrowheads="1"/>
              </p:cNvSpPr>
              <p:nvPr/>
            </p:nvSpPr>
            <p:spPr bwMode="auto">
              <a:xfrm>
                <a:off x="2105" y="965"/>
                <a:ext cx="152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B'</a:t>
                </a:r>
              </a:p>
            </p:txBody>
          </p:sp>
          <p:sp>
            <p:nvSpPr>
              <p:cNvPr id="8228" name="Oval 42"/>
              <p:cNvSpPr>
                <a:spLocks noChangeArrowheads="1"/>
              </p:cNvSpPr>
              <p:nvPr/>
            </p:nvSpPr>
            <p:spPr bwMode="auto">
              <a:xfrm>
                <a:off x="3107" y="96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9" name="Rectangle 43"/>
              <p:cNvSpPr>
                <a:spLocks noChangeArrowheads="1"/>
              </p:cNvSpPr>
              <p:nvPr/>
            </p:nvSpPr>
            <p:spPr bwMode="auto">
              <a:xfrm>
                <a:off x="3137" y="965"/>
                <a:ext cx="152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C'</a:t>
                </a:r>
              </a:p>
            </p:txBody>
          </p:sp>
          <p:sp>
            <p:nvSpPr>
              <p:cNvPr id="8230" name="Oval 44"/>
              <p:cNvSpPr>
                <a:spLocks noChangeArrowheads="1"/>
              </p:cNvSpPr>
              <p:nvPr/>
            </p:nvSpPr>
            <p:spPr bwMode="auto">
              <a:xfrm>
                <a:off x="2513" y="63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31" name="Rectangle 45"/>
              <p:cNvSpPr>
                <a:spLocks noChangeArrowheads="1"/>
              </p:cNvSpPr>
              <p:nvPr/>
            </p:nvSpPr>
            <p:spPr bwMode="auto">
              <a:xfrm>
                <a:off x="2465" y="448"/>
                <a:ext cx="16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A'</a:t>
                </a:r>
              </a:p>
            </p:txBody>
          </p:sp>
        </p:grpSp>
        <p:grpSp>
          <p:nvGrpSpPr>
            <p:cNvPr id="8206" name="Group 46"/>
            <p:cNvGrpSpPr>
              <a:grpSpLocks/>
            </p:cNvGrpSpPr>
            <p:nvPr/>
          </p:nvGrpSpPr>
          <p:grpSpPr bwMode="auto">
            <a:xfrm>
              <a:off x="528" y="1200"/>
              <a:ext cx="2568" cy="1394"/>
              <a:chOff x="537" y="1485"/>
              <a:chExt cx="2568" cy="1394"/>
            </a:xfrm>
          </p:grpSpPr>
          <p:sp>
            <p:nvSpPr>
              <p:cNvPr id="8208" name="Line 48"/>
              <p:cNvSpPr>
                <a:spLocks noChangeShapeType="1"/>
              </p:cNvSpPr>
              <p:nvPr/>
            </p:nvSpPr>
            <p:spPr bwMode="auto">
              <a:xfrm>
                <a:off x="642" y="2557"/>
                <a:ext cx="22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9" name="Rectangle 49"/>
              <p:cNvSpPr>
                <a:spLocks noChangeArrowheads="1"/>
              </p:cNvSpPr>
              <p:nvPr/>
            </p:nvSpPr>
            <p:spPr bwMode="auto">
              <a:xfrm>
                <a:off x="1613" y="2608"/>
                <a:ext cx="113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E000E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8210" name="Line 50"/>
              <p:cNvSpPr>
                <a:spLocks noChangeShapeType="1"/>
              </p:cNvSpPr>
              <p:nvPr/>
            </p:nvSpPr>
            <p:spPr bwMode="auto">
              <a:xfrm flipV="1">
                <a:off x="633" y="1737"/>
                <a:ext cx="789" cy="8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11" name="Line 51"/>
              <p:cNvSpPr>
                <a:spLocks noChangeShapeType="1"/>
              </p:cNvSpPr>
              <p:nvPr/>
            </p:nvSpPr>
            <p:spPr bwMode="auto">
              <a:xfrm>
                <a:off x="1431" y="1733"/>
                <a:ext cx="1487" cy="8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12" name="Rectangle 52"/>
              <p:cNvSpPr>
                <a:spLocks noChangeArrowheads="1"/>
              </p:cNvSpPr>
              <p:nvPr/>
            </p:nvSpPr>
            <p:spPr bwMode="auto">
              <a:xfrm>
                <a:off x="867" y="1945"/>
                <a:ext cx="113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E000E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8213" name="Rectangle 53"/>
              <p:cNvSpPr>
                <a:spLocks noChangeArrowheads="1"/>
              </p:cNvSpPr>
              <p:nvPr/>
            </p:nvSpPr>
            <p:spPr bwMode="auto">
              <a:xfrm>
                <a:off x="2272" y="1884"/>
                <a:ext cx="113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E000E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8214" name="Oval 54"/>
              <p:cNvSpPr>
                <a:spLocks noChangeArrowheads="1"/>
              </p:cNvSpPr>
              <p:nvPr/>
            </p:nvSpPr>
            <p:spPr bwMode="auto">
              <a:xfrm>
                <a:off x="627" y="2542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15" name="Rectangle 55"/>
              <p:cNvSpPr>
                <a:spLocks noChangeArrowheads="1"/>
              </p:cNvSpPr>
              <p:nvPr/>
            </p:nvSpPr>
            <p:spPr bwMode="auto">
              <a:xfrm>
                <a:off x="537" y="2550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8216" name="Oval 56"/>
              <p:cNvSpPr>
                <a:spLocks noChangeArrowheads="1"/>
              </p:cNvSpPr>
              <p:nvPr/>
            </p:nvSpPr>
            <p:spPr bwMode="auto">
              <a:xfrm>
                <a:off x="2903" y="2542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17" name="Rectangle 57"/>
              <p:cNvSpPr>
                <a:spLocks noChangeArrowheads="1"/>
              </p:cNvSpPr>
              <p:nvPr/>
            </p:nvSpPr>
            <p:spPr bwMode="auto">
              <a:xfrm>
                <a:off x="2955" y="2542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8218" name="Oval 58"/>
              <p:cNvSpPr>
                <a:spLocks noChangeArrowheads="1"/>
              </p:cNvSpPr>
              <p:nvPr/>
            </p:nvSpPr>
            <p:spPr bwMode="auto">
              <a:xfrm>
                <a:off x="1416" y="1718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19" name="Rectangle 59"/>
              <p:cNvSpPr>
                <a:spLocks noChangeArrowheads="1"/>
              </p:cNvSpPr>
              <p:nvPr/>
            </p:nvSpPr>
            <p:spPr bwMode="auto">
              <a:xfrm>
                <a:off x="1390" y="1485"/>
                <a:ext cx="16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</p:grpSp>
      </p:grpSp>
      <p:sp>
        <p:nvSpPr>
          <p:cNvPr id="22588" name="Rectangle 60"/>
          <p:cNvSpPr>
            <a:spLocks noChangeArrowheads="1"/>
          </p:cNvSpPr>
          <p:nvPr/>
        </p:nvSpPr>
        <p:spPr bwMode="auto">
          <a:xfrm>
            <a:off x="152400" y="4343408"/>
            <a:ext cx="5867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Ở bài tập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?1 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∆A’B’C’      ∆ABC 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90" name="Freeform 62"/>
          <p:cNvSpPr>
            <a:spLocks/>
          </p:cNvSpPr>
          <p:nvPr/>
        </p:nvSpPr>
        <p:spPr bwMode="auto">
          <a:xfrm>
            <a:off x="4267200" y="4572000"/>
            <a:ext cx="228600" cy="152400"/>
          </a:xfrm>
          <a:custGeom>
            <a:avLst/>
            <a:gdLst>
              <a:gd name="T0" fmla="*/ 2147483647 w 460"/>
              <a:gd name="T1" fmla="*/ 2147483647 h 151"/>
              <a:gd name="T2" fmla="*/ 2147483647 w 460"/>
              <a:gd name="T3" fmla="*/ 2147483647 h 151"/>
              <a:gd name="T4" fmla="*/ 2147483647 w 460"/>
              <a:gd name="T5" fmla="*/ 2147483647 h 151"/>
              <a:gd name="T6" fmla="*/ 0 w 460"/>
              <a:gd name="T7" fmla="*/ 2147483647 h 151"/>
              <a:gd name="T8" fmla="*/ 2147483647 w 460"/>
              <a:gd name="T9" fmla="*/ 2147483647 h 151"/>
              <a:gd name="T10" fmla="*/ 2147483647 w 460"/>
              <a:gd name="T11" fmla="*/ 2147483647 h 151"/>
              <a:gd name="T12" fmla="*/ 2147483647 w 460"/>
              <a:gd name="T13" fmla="*/ 2147483647 h 151"/>
              <a:gd name="T14" fmla="*/ 2147483647 w 460"/>
              <a:gd name="T15" fmla="*/ 2147483647 h 151"/>
              <a:gd name="T16" fmla="*/ 2147483647 w 460"/>
              <a:gd name="T17" fmla="*/ 2147483647 h 151"/>
              <a:gd name="T18" fmla="*/ 2147483647 w 460"/>
              <a:gd name="T19" fmla="*/ 2147483647 h 151"/>
              <a:gd name="T20" fmla="*/ 2147483647 w 460"/>
              <a:gd name="T21" fmla="*/ 2147483647 h 151"/>
              <a:gd name="T22" fmla="*/ 2147483647 w 460"/>
              <a:gd name="T23" fmla="*/ 2147483647 h 151"/>
              <a:gd name="T24" fmla="*/ 2147483647 w 460"/>
              <a:gd name="T25" fmla="*/ 2147483647 h 151"/>
              <a:gd name="T26" fmla="*/ 2147483647 w 460"/>
              <a:gd name="T27" fmla="*/ 2147483647 h 1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0"/>
              <a:gd name="T43" fmla="*/ 0 h 151"/>
              <a:gd name="T44" fmla="*/ 460 w 460"/>
              <a:gd name="T45" fmla="*/ 151 h 1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0" h="151">
                <a:moveTo>
                  <a:pt x="136" y="52"/>
                </a:moveTo>
                <a:cubicBezTo>
                  <a:pt x="121" y="33"/>
                  <a:pt x="106" y="14"/>
                  <a:pt x="91" y="7"/>
                </a:cubicBezTo>
                <a:cubicBezTo>
                  <a:pt x="76" y="0"/>
                  <a:pt x="60" y="0"/>
                  <a:pt x="45" y="7"/>
                </a:cubicBezTo>
                <a:cubicBezTo>
                  <a:pt x="30" y="14"/>
                  <a:pt x="0" y="29"/>
                  <a:pt x="0" y="52"/>
                </a:cubicBezTo>
                <a:cubicBezTo>
                  <a:pt x="0" y="75"/>
                  <a:pt x="15" y="136"/>
                  <a:pt x="45" y="143"/>
                </a:cubicBezTo>
                <a:cubicBezTo>
                  <a:pt x="75" y="150"/>
                  <a:pt x="143" y="112"/>
                  <a:pt x="181" y="97"/>
                </a:cubicBezTo>
                <a:cubicBezTo>
                  <a:pt x="219" y="82"/>
                  <a:pt x="242" y="67"/>
                  <a:pt x="272" y="52"/>
                </a:cubicBezTo>
                <a:cubicBezTo>
                  <a:pt x="302" y="37"/>
                  <a:pt x="340" y="14"/>
                  <a:pt x="363" y="7"/>
                </a:cubicBezTo>
                <a:cubicBezTo>
                  <a:pt x="386" y="0"/>
                  <a:pt x="393" y="0"/>
                  <a:pt x="408" y="7"/>
                </a:cubicBezTo>
                <a:cubicBezTo>
                  <a:pt x="423" y="14"/>
                  <a:pt x="446" y="37"/>
                  <a:pt x="453" y="52"/>
                </a:cubicBezTo>
                <a:cubicBezTo>
                  <a:pt x="460" y="67"/>
                  <a:pt x="460" y="82"/>
                  <a:pt x="453" y="97"/>
                </a:cubicBezTo>
                <a:cubicBezTo>
                  <a:pt x="446" y="112"/>
                  <a:pt x="423" y="135"/>
                  <a:pt x="408" y="143"/>
                </a:cubicBezTo>
                <a:cubicBezTo>
                  <a:pt x="393" y="151"/>
                  <a:pt x="378" y="151"/>
                  <a:pt x="363" y="143"/>
                </a:cubicBezTo>
                <a:cubicBezTo>
                  <a:pt x="348" y="135"/>
                  <a:pt x="325" y="105"/>
                  <a:pt x="317" y="9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91" name="AutoShape 63"/>
          <p:cNvSpPr>
            <a:spLocks noChangeArrowheads="1"/>
          </p:cNvSpPr>
          <p:nvPr/>
        </p:nvSpPr>
        <p:spPr bwMode="auto">
          <a:xfrm>
            <a:off x="2667000" y="2438400"/>
            <a:ext cx="6096000" cy="1066800"/>
          </a:xfrm>
          <a:prstGeom prst="wedgeRoundRectCallout">
            <a:avLst>
              <a:gd name="adj1" fmla="val 1824"/>
              <a:gd name="adj2" fmla="val -104591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 hình vẽ ở ?1 so sánh tỉ số các cạnh tương ứng của ∆A’B’C’ với ∆ ABC?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9" name="Object 6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66620207"/>
              </p:ext>
            </p:extLst>
          </p:nvPr>
        </p:nvGraphicFramePr>
        <p:xfrm>
          <a:off x="993783" y="3638549"/>
          <a:ext cx="682625" cy="70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6" imgW="380835" imgH="393529" progId="Equation.DSMT4">
                  <p:embed/>
                </p:oleObj>
              </mc:Choice>
              <mc:Fallback>
                <p:oleObj name="Equation" r:id="rId6" imgW="38083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83" y="3638549"/>
                        <a:ext cx="682625" cy="704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6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76833203"/>
              </p:ext>
            </p:extLst>
          </p:nvPr>
        </p:nvGraphicFramePr>
        <p:xfrm>
          <a:off x="2898783" y="3638549"/>
          <a:ext cx="682625" cy="70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8" imgW="380835" imgH="393529" progId="Equation.DSMT4">
                  <p:embed/>
                </p:oleObj>
              </mc:Choice>
              <mc:Fallback>
                <p:oleObj name="Equation" r:id="rId8" imgW="38083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83" y="3638549"/>
                        <a:ext cx="682625" cy="704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7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887061619"/>
              </p:ext>
            </p:extLst>
          </p:nvPr>
        </p:nvGraphicFramePr>
        <p:xfrm>
          <a:off x="1981200" y="3657600"/>
          <a:ext cx="6429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10" imgW="368140" imgH="393529" progId="Equation.DSMT4">
                  <p:embed/>
                </p:oleObj>
              </mc:Choice>
              <mc:Fallback>
                <p:oleObj name="Equation" r:id="rId10" imgW="36814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657600"/>
                        <a:ext cx="6429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95" name="AutoShape 67"/>
          <p:cNvSpPr>
            <a:spLocks noChangeArrowheads="1"/>
          </p:cNvSpPr>
          <p:nvPr/>
        </p:nvSpPr>
        <p:spPr bwMode="auto">
          <a:xfrm>
            <a:off x="1828800" y="5257800"/>
            <a:ext cx="5867400" cy="1524000"/>
          </a:xfrm>
          <a:prstGeom prst="cloudCallout">
            <a:avLst>
              <a:gd name="adj1" fmla="val -27435"/>
              <a:gd name="adj2" fmla="val -80000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Vậy kết quả của bài tập ?1 cho ta  dự đoán gì ?</a:t>
            </a:r>
          </a:p>
        </p:txBody>
      </p:sp>
      <p:sp>
        <p:nvSpPr>
          <p:cNvPr id="22607" name="Text Box 79"/>
          <p:cNvSpPr txBox="1">
            <a:spLocks noChangeArrowheads="1"/>
          </p:cNvSpPr>
          <p:nvPr/>
        </p:nvSpPr>
        <p:spPr bwMode="auto">
          <a:xfrm>
            <a:off x="1600200" y="3733800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=         =</a:t>
            </a: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76200" y="22860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Định lí</a:t>
            </a:r>
          </a:p>
        </p:txBody>
      </p:sp>
    </p:spTree>
    <p:extLst>
      <p:ext uri="{BB962C8B-B14F-4D97-AF65-F5344CB8AC3E}">
        <p14:creationId xmlns:p14="http://schemas.microsoft.com/office/powerpoint/2010/main" val="408936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0" grpId="0" animBg="1"/>
      <p:bldP spid="22591" grpId="0" animBg="1"/>
      <p:bldP spid="22595" grpId="0" animBg="1"/>
      <p:bldP spid="226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381000" y="990600"/>
            <a:ext cx="8382000" cy="12954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Nếu ba cạnh của tam giác này tỉ lệ với ba cạnh của tam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giác kia thì hai tam giác đó đồng dạng.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019808" y="4343400"/>
            <a:ext cx="2360613" cy="1905001"/>
            <a:chOff x="1806" y="144"/>
            <a:chExt cx="1487" cy="1200"/>
          </a:xfrm>
        </p:grpSpPr>
        <p:sp>
          <p:nvSpPr>
            <p:cNvPr id="9240" name="Rectangle 70"/>
            <p:cNvSpPr>
              <a:spLocks noChangeArrowheads="1"/>
            </p:cNvSpPr>
            <p:nvPr/>
          </p:nvSpPr>
          <p:spPr bwMode="auto">
            <a:xfrm>
              <a:off x="2247" y="144"/>
              <a:ext cx="20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A'</a:t>
              </a:r>
            </a:p>
          </p:txBody>
        </p:sp>
        <p:sp>
          <p:nvSpPr>
            <p:cNvPr id="9241" name="Rectangle 71"/>
            <p:cNvSpPr>
              <a:spLocks noChangeArrowheads="1"/>
            </p:cNvSpPr>
            <p:nvPr/>
          </p:nvSpPr>
          <p:spPr bwMode="auto">
            <a:xfrm>
              <a:off x="3102" y="1073"/>
              <a:ext cx="19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C'</a:t>
              </a:r>
            </a:p>
          </p:txBody>
        </p:sp>
        <p:sp>
          <p:nvSpPr>
            <p:cNvPr id="9242" name="Rectangle 72"/>
            <p:cNvSpPr>
              <a:spLocks noChangeArrowheads="1"/>
            </p:cNvSpPr>
            <p:nvPr/>
          </p:nvSpPr>
          <p:spPr bwMode="auto">
            <a:xfrm>
              <a:off x="1806" y="1073"/>
              <a:ext cx="19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B'</a:t>
              </a:r>
            </a:p>
          </p:txBody>
        </p:sp>
        <p:sp>
          <p:nvSpPr>
            <p:cNvPr id="9243" name="Line 73"/>
            <p:cNvSpPr>
              <a:spLocks noChangeShapeType="1"/>
            </p:cNvSpPr>
            <p:nvPr/>
          </p:nvSpPr>
          <p:spPr bwMode="auto">
            <a:xfrm>
              <a:off x="1996" y="1080"/>
              <a:ext cx="1064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4" name="Line 74"/>
            <p:cNvSpPr>
              <a:spLocks noChangeShapeType="1"/>
            </p:cNvSpPr>
            <p:nvPr/>
          </p:nvSpPr>
          <p:spPr bwMode="auto">
            <a:xfrm flipV="1">
              <a:off x="1996" y="417"/>
              <a:ext cx="305" cy="663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5" name="Line 75"/>
            <p:cNvSpPr>
              <a:spLocks noChangeShapeType="1"/>
            </p:cNvSpPr>
            <p:nvPr/>
          </p:nvSpPr>
          <p:spPr bwMode="auto">
            <a:xfrm>
              <a:off x="2301" y="417"/>
              <a:ext cx="759" cy="663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6" name="Oval 76"/>
            <p:cNvSpPr>
              <a:spLocks noChangeArrowheads="1"/>
            </p:cNvSpPr>
            <p:nvPr/>
          </p:nvSpPr>
          <p:spPr bwMode="auto">
            <a:xfrm>
              <a:off x="1979" y="1060"/>
              <a:ext cx="33" cy="4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7" name="Oval 77"/>
            <p:cNvSpPr>
              <a:spLocks noChangeArrowheads="1"/>
            </p:cNvSpPr>
            <p:nvPr/>
          </p:nvSpPr>
          <p:spPr bwMode="auto">
            <a:xfrm>
              <a:off x="3044" y="1060"/>
              <a:ext cx="33" cy="4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8" name="Oval 78"/>
            <p:cNvSpPr>
              <a:spLocks noChangeArrowheads="1"/>
            </p:cNvSpPr>
            <p:nvPr/>
          </p:nvSpPr>
          <p:spPr bwMode="auto">
            <a:xfrm>
              <a:off x="2285" y="397"/>
              <a:ext cx="33" cy="4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2667001" y="4065593"/>
            <a:ext cx="3047999" cy="2259013"/>
            <a:chOff x="54" y="144"/>
            <a:chExt cx="1920" cy="1423"/>
          </a:xfrm>
        </p:grpSpPr>
        <p:sp>
          <p:nvSpPr>
            <p:cNvPr id="9231" name="Rectangle 80"/>
            <p:cNvSpPr>
              <a:spLocks noChangeArrowheads="1"/>
            </p:cNvSpPr>
            <p:nvPr/>
          </p:nvSpPr>
          <p:spPr bwMode="auto">
            <a:xfrm>
              <a:off x="54" y="1296"/>
              <a:ext cx="15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9232" name="Rectangle 81"/>
            <p:cNvSpPr>
              <a:spLocks noChangeArrowheads="1"/>
            </p:cNvSpPr>
            <p:nvPr/>
          </p:nvSpPr>
          <p:spPr bwMode="auto">
            <a:xfrm>
              <a:off x="1824" y="1296"/>
              <a:ext cx="15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9233" name="Rectangle 82"/>
            <p:cNvSpPr>
              <a:spLocks noChangeArrowheads="1"/>
            </p:cNvSpPr>
            <p:nvPr/>
          </p:nvSpPr>
          <p:spPr bwMode="auto">
            <a:xfrm>
              <a:off x="726" y="144"/>
              <a:ext cx="1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9234" name="Line 83"/>
            <p:cNvSpPr>
              <a:spLocks noChangeShapeType="1"/>
            </p:cNvSpPr>
            <p:nvPr/>
          </p:nvSpPr>
          <p:spPr bwMode="auto">
            <a:xfrm>
              <a:off x="221" y="1352"/>
              <a:ext cx="1552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5" name="Line 84"/>
            <p:cNvSpPr>
              <a:spLocks noChangeShapeType="1"/>
            </p:cNvSpPr>
            <p:nvPr/>
          </p:nvSpPr>
          <p:spPr bwMode="auto">
            <a:xfrm flipH="1">
              <a:off x="221" y="383"/>
              <a:ext cx="446" cy="969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6" name="Line 85"/>
            <p:cNvSpPr>
              <a:spLocks noChangeShapeType="1"/>
            </p:cNvSpPr>
            <p:nvPr/>
          </p:nvSpPr>
          <p:spPr bwMode="auto">
            <a:xfrm flipH="1" flipV="1">
              <a:off x="667" y="383"/>
              <a:ext cx="1106" cy="969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7" name="Oval 86"/>
            <p:cNvSpPr>
              <a:spLocks noChangeArrowheads="1"/>
            </p:cNvSpPr>
            <p:nvPr/>
          </p:nvSpPr>
          <p:spPr bwMode="auto">
            <a:xfrm>
              <a:off x="1756" y="1333"/>
              <a:ext cx="33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8" name="Oval 87"/>
            <p:cNvSpPr>
              <a:spLocks noChangeArrowheads="1"/>
            </p:cNvSpPr>
            <p:nvPr/>
          </p:nvSpPr>
          <p:spPr bwMode="auto">
            <a:xfrm>
              <a:off x="205" y="1333"/>
              <a:ext cx="33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9" name="Oval 88"/>
            <p:cNvSpPr>
              <a:spLocks noChangeArrowheads="1"/>
            </p:cNvSpPr>
            <p:nvPr/>
          </p:nvSpPr>
          <p:spPr bwMode="auto">
            <a:xfrm>
              <a:off x="650" y="363"/>
              <a:ext cx="33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990607" y="3657605"/>
            <a:ext cx="3810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l-GR" altLang="vi-VN" sz="2400">
                <a:solidFill>
                  <a:srgbClr val="000000"/>
                </a:solidFill>
                <a:cs typeface="Times New Roman" pitchFamily="18" charset="0"/>
              </a:rPr>
              <a:t>Δ</a:t>
            </a:r>
            <a:r>
              <a:rPr lang="en-US" altLang="vi-VN" sz="2400">
                <a:solidFill>
                  <a:srgbClr val="000000"/>
                </a:solidFill>
                <a:cs typeface="Times New Roman" pitchFamily="18" charset="0"/>
              </a:rPr>
              <a:t>A’B’C’ </a:t>
            </a:r>
            <a:r>
              <a:rPr lang="en-US" altLang="vi-VN" sz="2400">
                <a:solidFill>
                  <a:srgbClr val="000000"/>
                </a:solidFill>
                <a:ea typeface="MS Song" pitchFamily="49" charset="-122"/>
                <a:cs typeface="Times New Roman" pitchFamily="18" charset="0"/>
              </a:rPr>
              <a:t>      </a:t>
            </a:r>
            <a:r>
              <a:rPr lang="el-GR" altLang="vi-VN" sz="2400" smtClean="0">
                <a:solidFill>
                  <a:srgbClr val="000000"/>
                </a:solidFill>
                <a:cs typeface="Times New Roman" pitchFamily="18" charset="0"/>
              </a:rPr>
              <a:t>Δ</a:t>
            </a:r>
            <a:r>
              <a:rPr lang="en-US" altLang="vi-VN" sz="2400">
                <a:solidFill>
                  <a:srgbClr val="000000"/>
                </a:solidFill>
                <a:cs typeface="Times New Roman" pitchFamily="18" charset="0"/>
              </a:rPr>
              <a:t>ABC</a:t>
            </a:r>
            <a:r>
              <a:rPr lang="el-GR" altLang="vi-VN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altLang="vi-VN" sz="2400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2" name="Group 6"/>
          <p:cNvGrpSpPr>
            <a:grpSpLocks/>
          </p:cNvGrpSpPr>
          <p:nvPr/>
        </p:nvGrpSpPr>
        <p:grpSpPr bwMode="auto">
          <a:xfrm>
            <a:off x="533407" y="2743203"/>
            <a:ext cx="4282217" cy="1511300"/>
            <a:chOff x="194" y="2448"/>
            <a:chExt cx="3502" cy="1152"/>
          </a:xfrm>
        </p:grpSpPr>
        <p:sp>
          <p:nvSpPr>
            <p:cNvPr id="9227" name="Line 7"/>
            <p:cNvSpPr>
              <a:spLocks noChangeShapeType="1"/>
            </p:cNvSpPr>
            <p:nvPr/>
          </p:nvSpPr>
          <p:spPr bwMode="auto">
            <a:xfrm>
              <a:off x="720" y="244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28" name="Text Box 8"/>
            <p:cNvSpPr txBox="1">
              <a:spLocks noChangeArrowheads="1"/>
            </p:cNvSpPr>
            <p:nvPr/>
          </p:nvSpPr>
          <p:spPr bwMode="auto">
            <a:xfrm>
              <a:off x="194" y="2640"/>
              <a:ext cx="621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b="1">
                  <a:cs typeface="Times New Roman" pitchFamily="18" charset="0"/>
                </a:rPr>
                <a:t>GT</a:t>
              </a:r>
            </a:p>
          </p:txBody>
        </p:sp>
        <p:sp>
          <p:nvSpPr>
            <p:cNvPr id="9229" name="Text Box 9"/>
            <p:cNvSpPr txBox="1">
              <a:spLocks noChangeArrowheads="1"/>
            </p:cNvSpPr>
            <p:nvPr/>
          </p:nvSpPr>
          <p:spPr bwMode="auto">
            <a:xfrm>
              <a:off x="194" y="3140"/>
              <a:ext cx="621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b="1">
                  <a:cs typeface="Times New Roman" pitchFamily="18" charset="0"/>
                </a:rPr>
                <a:t>KL</a:t>
              </a:r>
            </a:p>
          </p:txBody>
        </p:sp>
        <p:sp>
          <p:nvSpPr>
            <p:cNvPr id="9230" name="Line 10"/>
            <p:cNvSpPr>
              <a:spLocks noChangeShapeType="1"/>
            </p:cNvSpPr>
            <p:nvPr/>
          </p:nvSpPr>
          <p:spPr bwMode="auto">
            <a:xfrm>
              <a:off x="240" y="3168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13303"/>
              </p:ext>
            </p:extLst>
          </p:nvPr>
        </p:nvGraphicFramePr>
        <p:xfrm>
          <a:off x="1295400" y="2590800"/>
          <a:ext cx="2876614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4" imgW="1244600" imgH="609600" progId="Equation.3">
                  <p:embed/>
                </p:oleObj>
              </mc:Choice>
              <mc:Fallback>
                <p:oleObj name="Equation" r:id="rId4" imgW="12446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90800"/>
                        <a:ext cx="2876614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Freeform 66"/>
          <p:cNvSpPr>
            <a:spLocks/>
          </p:cNvSpPr>
          <p:nvPr/>
        </p:nvSpPr>
        <p:spPr bwMode="auto">
          <a:xfrm>
            <a:off x="2819408" y="3811591"/>
            <a:ext cx="380999" cy="227012"/>
          </a:xfrm>
          <a:custGeom>
            <a:avLst/>
            <a:gdLst>
              <a:gd name="T0" fmla="*/ 2147483647 w 675"/>
              <a:gd name="T1" fmla="*/ 2147483647 h 227"/>
              <a:gd name="T2" fmla="*/ 2147483647 w 675"/>
              <a:gd name="T3" fmla="*/ 2147483647 h 227"/>
              <a:gd name="T4" fmla="*/ 2147483647 w 675"/>
              <a:gd name="T5" fmla="*/ 2147483647 h 227"/>
              <a:gd name="T6" fmla="*/ 2147483647 w 675"/>
              <a:gd name="T7" fmla="*/ 2147483647 h 227"/>
              <a:gd name="T8" fmla="*/ 2147483647 w 675"/>
              <a:gd name="T9" fmla="*/ 2147483647 h 227"/>
              <a:gd name="T10" fmla="*/ 2147483647 w 675"/>
              <a:gd name="T11" fmla="*/ 2147483647 h 227"/>
              <a:gd name="T12" fmla="*/ 2147483647 w 675"/>
              <a:gd name="T13" fmla="*/ 2147483647 h 227"/>
              <a:gd name="T14" fmla="*/ 2147483647 w 675"/>
              <a:gd name="T15" fmla="*/ 2147483647 h 227"/>
              <a:gd name="T16" fmla="*/ 2147483647 w 675"/>
              <a:gd name="T17" fmla="*/ 2147483647 h 2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75" h="227">
                <a:moveTo>
                  <a:pt x="145" y="62"/>
                </a:moveTo>
                <a:cubicBezTo>
                  <a:pt x="82" y="64"/>
                  <a:pt x="20" y="67"/>
                  <a:pt x="10" y="92"/>
                </a:cubicBezTo>
                <a:cubicBezTo>
                  <a:pt x="0" y="117"/>
                  <a:pt x="43" y="197"/>
                  <a:pt x="85" y="212"/>
                </a:cubicBezTo>
                <a:cubicBezTo>
                  <a:pt x="127" y="227"/>
                  <a:pt x="213" y="209"/>
                  <a:pt x="265" y="182"/>
                </a:cubicBezTo>
                <a:cubicBezTo>
                  <a:pt x="317" y="155"/>
                  <a:pt x="355" y="77"/>
                  <a:pt x="400" y="47"/>
                </a:cubicBezTo>
                <a:cubicBezTo>
                  <a:pt x="445" y="17"/>
                  <a:pt x="493" y="4"/>
                  <a:pt x="535" y="2"/>
                </a:cubicBezTo>
                <a:cubicBezTo>
                  <a:pt x="577" y="0"/>
                  <a:pt x="635" y="0"/>
                  <a:pt x="655" y="32"/>
                </a:cubicBezTo>
                <a:cubicBezTo>
                  <a:pt x="675" y="64"/>
                  <a:pt x="675" y="169"/>
                  <a:pt x="655" y="197"/>
                </a:cubicBezTo>
                <a:cubicBezTo>
                  <a:pt x="635" y="225"/>
                  <a:pt x="555" y="197"/>
                  <a:pt x="535" y="197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85"/>
          <p:cNvSpPr txBox="1">
            <a:spLocks noChangeArrowheads="1"/>
          </p:cNvSpPr>
          <p:nvPr/>
        </p:nvSpPr>
        <p:spPr bwMode="auto">
          <a:xfrm>
            <a:off x="76200" y="23878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Định lí</a:t>
            </a:r>
          </a:p>
        </p:txBody>
      </p:sp>
    </p:spTree>
    <p:extLst>
      <p:ext uri="{BB962C8B-B14F-4D97-AF65-F5344CB8AC3E}">
        <p14:creationId xmlns:p14="http://schemas.microsoft.com/office/powerpoint/2010/main" val="41169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31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 bwMode="auto">
          <a:xfrm>
            <a:off x="457200" y="457200"/>
            <a:ext cx="8382000" cy="6172200"/>
          </a:xfrm>
          <a:prstGeom prst="verticalScroll">
            <a:avLst/>
          </a:prstGeom>
          <a:solidFill>
            <a:schemeClr val="accent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FF3300"/>
                </a:solidFill>
                <a:latin typeface="Times New Roman" pitchFamily="18" charset="0"/>
              </a:rPr>
              <a:t>Lưu ý: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3300"/>
              </a:solidFill>
              <a:latin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- Khi 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</a:rPr>
              <a:t>lập tỉ số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giữa các cạnh của hai tam giác ta phải lập tỉ số giữa các cạnh 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</a:rPr>
              <a:t>lớn nhất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của hai tam giác, tỉ số giữa hai cạnh 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</a:rPr>
              <a:t>bé nhất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của hai tam giác, tỉ số giữa hai cạnh còn lại rồi so sánh ba tỉ số đó.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+ Nếu 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</a:rPr>
              <a:t>ba tỉ số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đó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</a:rPr>
              <a:t> bằng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nhau thì ta kết luận hai tam giác đó 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</a:rPr>
              <a:t>đồng dạng.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+Nếu 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</a:rPr>
              <a:t>một trong ba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tỉ số 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</a:rPr>
              <a:t>không bằng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nhau thì ta kết luận hai tam giác đó 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</a:rPr>
              <a:t>không đồng dạng.</a:t>
            </a:r>
          </a:p>
        </p:txBody>
      </p:sp>
    </p:spTree>
    <p:extLst>
      <p:ext uri="{BB962C8B-B14F-4D97-AF65-F5344CB8AC3E}">
        <p14:creationId xmlns:p14="http://schemas.microsoft.com/office/powerpoint/2010/main" val="34671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319088"/>
            <a:ext cx="2228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Áp dụng: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143000" y="1081088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Tìm trong hình vẽ 34 các cặp tam giác đồng dạng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38150" y="1919289"/>
            <a:ext cx="8250238" cy="3267075"/>
            <a:chOff x="288" y="1392"/>
            <a:chExt cx="5197" cy="2058"/>
          </a:xfrm>
        </p:grpSpPr>
        <p:grpSp>
          <p:nvGrpSpPr>
            <p:cNvPr id="11271" name="Group 8"/>
            <p:cNvGrpSpPr>
              <a:grpSpLocks/>
            </p:cNvGrpSpPr>
            <p:nvPr/>
          </p:nvGrpSpPr>
          <p:grpSpPr bwMode="auto">
            <a:xfrm>
              <a:off x="288" y="1584"/>
              <a:ext cx="1958" cy="1674"/>
              <a:chOff x="288" y="1584"/>
              <a:chExt cx="1958" cy="1674"/>
            </a:xfrm>
          </p:grpSpPr>
          <p:grpSp>
            <p:nvGrpSpPr>
              <p:cNvPr id="11305" name="Group 9"/>
              <p:cNvGrpSpPr>
                <a:grpSpLocks/>
              </p:cNvGrpSpPr>
              <p:nvPr/>
            </p:nvGrpSpPr>
            <p:grpSpPr bwMode="auto">
              <a:xfrm>
                <a:off x="576" y="2112"/>
                <a:ext cx="1054" cy="719"/>
                <a:chOff x="571" y="1986"/>
                <a:chExt cx="1054" cy="719"/>
              </a:xfrm>
            </p:grpSpPr>
            <p:sp>
              <p:nvSpPr>
                <p:cNvPr id="11318" name="Rectangle 10"/>
                <p:cNvSpPr>
                  <a:spLocks noChangeArrowheads="1"/>
                </p:cNvSpPr>
                <p:nvPr/>
              </p:nvSpPr>
              <p:spPr bwMode="auto">
                <a:xfrm>
                  <a:off x="1152" y="2589"/>
                  <a:ext cx="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8</a:t>
                  </a:r>
                  <a:endParaRPr lang="en-US" b="1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319" name="Rectangle 11"/>
                <p:cNvSpPr>
                  <a:spLocks noChangeArrowheads="1"/>
                </p:cNvSpPr>
                <p:nvPr/>
              </p:nvSpPr>
              <p:spPr bwMode="auto">
                <a:xfrm>
                  <a:off x="571" y="2015"/>
                  <a:ext cx="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en-US" b="1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320" name="Rectangle 12"/>
                <p:cNvSpPr>
                  <a:spLocks noChangeArrowheads="1"/>
                </p:cNvSpPr>
                <p:nvPr/>
              </p:nvSpPr>
              <p:spPr bwMode="auto">
                <a:xfrm>
                  <a:off x="1577" y="1986"/>
                  <a:ext cx="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lang="en-US" b="1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306" name="Group 13"/>
              <p:cNvGrpSpPr>
                <a:grpSpLocks/>
              </p:cNvGrpSpPr>
              <p:nvPr/>
            </p:nvGrpSpPr>
            <p:grpSpPr bwMode="auto">
              <a:xfrm>
                <a:off x="288" y="1584"/>
                <a:ext cx="1958" cy="1335"/>
                <a:chOff x="270" y="1417"/>
                <a:chExt cx="1958" cy="1335"/>
              </a:xfrm>
            </p:grpSpPr>
            <p:sp>
              <p:nvSpPr>
                <p:cNvPr id="11308" name="Line 14"/>
                <p:cNvSpPr>
                  <a:spLocks noChangeShapeType="1"/>
                </p:cNvSpPr>
                <p:nvPr/>
              </p:nvSpPr>
              <p:spPr bwMode="auto">
                <a:xfrm>
                  <a:off x="424" y="2570"/>
                  <a:ext cx="1655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1309" name="Group 15"/>
                <p:cNvGrpSpPr>
                  <a:grpSpLocks/>
                </p:cNvGrpSpPr>
                <p:nvPr/>
              </p:nvGrpSpPr>
              <p:grpSpPr bwMode="auto">
                <a:xfrm>
                  <a:off x="270" y="1417"/>
                  <a:ext cx="1958" cy="1335"/>
                  <a:chOff x="270" y="1417"/>
                  <a:chExt cx="1958" cy="1335"/>
                </a:xfrm>
              </p:grpSpPr>
              <p:sp>
                <p:nvSpPr>
                  <p:cNvPr id="11310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4" y="1645"/>
                    <a:ext cx="501" cy="925"/>
                  </a:xfrm>
                  <a:prstGeom prst="line">
                    <a:avLst/>
                  </a:prstGeom>
                  <a:noFill/>
                  <a:ln w="2857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1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925" y="1645"/>
                    <a:ext cx="1154" cy="925"/>
                  </a:xfrm>
                  <a:prstGeom prst="line">
                    <a:avLst/>
                  </a:prstGeom>
                  <a:noFill/>
                  <a:ln w="2857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1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07" y="2550"/>
                    <a:ext cx="33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70" y="2558"/>
                    <a:ext cx="108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</a:p>
                </p:txBody>
              </p:sp>
              <p:sp>
                <p:nvSpPr>
                  <p:cNvPr id="11314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2062" y="2550"/>
                    <a:ext cx="33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1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120" y="2549"/>
                    <a:ext cx="108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11316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908" y="1625"/>
                    <a:ext cx="34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1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891" y="1417"/>
                    <a:ext cx="117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</a:p>
                </p:txBody>
              </p:sp>
            </p:grpSp>
          </p:grpSp>
          <p:sp>
            <p:nvSpPr>
              <p:cNvPr id="11307" name="Text Box 24"/>
              <p:cNvSpPr txBox="1">
                <a:spLocks noChangeArrowheads="1"/>
              </p:cNvSpPr>
              <p:nvPr/>
            </p:nvSpPr>
            <p:spPr bwMode="auto">
              <a:xfrm>
                <a:off x="720" y="2928"/>
                <a:ext cx="336" cy="33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  <a:cs typeface="Times New Roman" pitchFamily="18" charset="0"/>
                  </a:rPr>
                  <a:t>a)</a:t>
                </a:r>
              </a:p>
            </p:txBody>
          </p:sp>
        </p:grpSp>
        <p:grpSp>
          <p:nvGrpSpPr>
            <p:cNvPr id="11272" name="Group 25"/>
            <p:cNvGrpSpPr>
              <a:grpSpLocks/>
            </p:cNvGrpSpPr>
            <p:nvPr/>
          </p:nvGrpSpPr>
          <p:grpSpPr bwMode="auto">
            <a:xfrm>
              <a:off x="3696" y="1392"/>
              <a:ext cx="1789" cy="2058"/>
              <a:chOff x="3696" y="1392"/>
              <a:chExt cx="1789" cy="2058"/>
            </a:xfrm>
          </p:grpSpPr>
          <p:grpSp>
            <p:nvGrpSpPr>
              <p:cNvPr id="11289" name="Group 26"/>
              <p:cNvGrpSpPr>
                <a:grpSpLocks/>
              </p:cNvGrpSpPr>
              <p:nvPr/>
            </p:nvGrpSpPr>
            <p:grpSpPr bwMode="auto">
              <a:xfrm>
                <a:off x="3984" y="1728"/>
                <a:ext cx="885" cy="907"/>
                <a:chOff x="4109" y="1428"/>
                <a:chExt cx="885" cy="907"/>
              </a:xfrm>
            </p:grpSpPr>
            <p:sp>
              <p:nvSpPr>
                <p:cNvPr id="11302" name="Rectangle 27"/>
                <p:cNvSpPr>
                  <a:spLocks noChangeArrowheads="1"/>
                </p:cNvSpPr>
                <p:nvPr/>
              </p:nvSpPr>
              <p:spPr bwMode="auto">
                <a:xfrm>
                  <a:off x="4109" y="1946"/>
                  <a:ext cx="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lang="en-US" b="1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303" name="Rectangle 28"/>
                <p:cNvSpPr>
                  <a:spLocks noChangeArrowheads="1"/>
                </p:cNvSpPr>
                <p:nvPr/>
              </p:nvSpPr>
              <p:spPr bwMode="auto">
                <a:xfrm>
                  <a:off x="4946" y="2219"/>
                  <a:ext cx="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en-US" b="1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304" name="Rectangle 29"/>
                <p:cNvSpPr>
                  <a:spLocks noChangeArrowheads="1"/>
                </p:cNvSpPr>
                <p:nvPr/>
              </p:nvSpPr>
              <p:spPr bwMode="auto">
                <a:xfrm>
                  <a:off x="4695" y="1428"/>
                  <a:ext cx="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lang="en-US" b="1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290" name="Group 30"/>
              <p:cNvGrpSpPr>
                <a:grpSpLocks/>
              </p:cNvGrpSpPr>
              <p:nvPr/>
            </p:nvGrpSpPr>
            <p:grpSpPr bwMode="auto">
              <a:xfrm>
                <a:off x="3696" y="1392"/>
                <a:ext cx="1789" cy="1726"/>
                <a:chOff x="3784" y="1104"/>
                <a:chExt cx="1789" cy="1726"/>
              </a:xfrm>
            </p:grpSpPr>
            <p:sp>
              <p:nvSpPr>
                <p:cNvPr id="11292" name="Rectangle 31"/>
                <p:cNvSpPr>
                  <a:spLocks noChangeArrowheads="1"/>
                </p:cNvSpPr>
                <p:nvPr/>
              </p:nvSpPr>
              <p:spPr bwMode="auto">
                <a:xfrm>
                  <a:off x="4445" y="2636"/>
                  <a:ext cx="54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</a:p>
              </p:txBody>
            </p:sp>
            <p:grpSp>
              <p:nvGrpSpPr>
                <p:cNvPr id="11293" name="Group 32"/>
                <p:cNvGrpSpPr>
                  <a:grpSpLocks/>
                </p:cNvGrpSpPr>
                <p:nvPr/>
              </p:nvGrpSpPr>
              <p:grpSpPr bwMode="auto">
                <a:xfrm>
                  <a:off x="3901" y="1313"/>
                  <a:ext cx="1496" cy="1307"/>
                  <a:chOff x="3901" y="1313"/>
                  <a:chExt cx="1496" cy="1307"/>
                </a:xfrm>
              </p:grpSpPr>
              <p:sp>
                <p:nvSpPr>
                  <p:cNvPr id="11296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917" y="1333"/>
                    <a:ext cx="594" cy="1267"/>
                  </a:xfrm>
                  <a:prstGeom prst="line">
                    <a:avLst/>
                  </a:prstGeom>
                  <a:noFill/>
                  <a:ln w="2857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97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11" y="1816"/>
                    <a:ext cx="869" cy="784"/>
                  </a:xfrm>
                  <a:prstGeom prst="line">
                    <a:avLst/>
                  </a:prstGeom>
                  <a:noFill/>
                  <a:ln w="2857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9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917" y="1333"/>
                    <a:ext cx="1463" cy="483"/>
                  </a:xfrm>
                  <a:prstGeom prst="line">
                    <a:avLst/>
                  </a:prstGeom>
                  <a:noFill/>
                  <a:ln w="2857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99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901" y="1313"/>
                    <a:ext cx="33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00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4494" y="2580"/>
                    <a:ext cx="34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01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5363" y="1796"/>
                    <a:ext cx="34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1294" name="Rectangle 39"/>
                <p:cNvSpPr>
                  <a:spLocks noChangeArrowheads="1"/>
                </p:cNvSpPr>
                <p:nvPr/>
              </p:nvSpPr>
              <p:spPr bwMode="auto">
                <a:xfrm>
                  <a:off x="5456" y="1736"/>
                  <a:ext cx="117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</a:p>
              </p:txBody>
            </p:sp>
            <p:sp>
              <p:nvSpPr>
                <p:cNvPr id="11295" name="Rectangle 40"/>
                <p:cNvSpPr>
                  <a:spLocks noChangeArrowheads="1"/>
                </p:cNvSpPr>
                <p:nvPr/>
              </p:nvSpPr>
              <p:spPr bwMode="auto">
                <a:xfrm>
                  <a:off x="3784" y="1104"/>
                  <a:ext cx="117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</p:grpSp>
          <p:sp>
            <p:nvSpPr>
              <p:cNvPr id="11291" name="Text Box 41"/>
              <p:cNvSpPr txBox="1">
                <a:spLocks noChangeArrowheads="1"/>
              </p:cNvSpPr>
              <p:nvPr/>
            </p:nvSpPr>
            <p:spPr bwMode="auto">
              <a:xfrm>
                <a:off x="4320" y="3120"/>
                <a:ext cx="336" cy="33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  <a:cs typeface="Times New Roman" pitchFamily="18" charset="0"/>
                  </a:rPr>
                  <a:t>c)</a:t>
                </a:r>
              </a:p>
            </p:txBody>
          </p:sp>
        </p:grpSp>
        <p:grpSp>
          <p:nvGrpSpPr>
            <p:cNvPr id="11273" name="Group 42"/>
            <p:cNvGrpSpPr>
              <a:grpSpLocks/>
            </p:cNvGrpSpPr>
            <p:nvPr/>
          </p:nvGrpSpPr>
          <p:grpSpPr bwMode="auto">
            <a:xfrm>
              <a:off x="2208" y="1728"/>
              <a:ext cx="1489" cy="1434"/>
              <a:chOff x="2208" y="1728"/>
              <a:chExt cx="1489" cy="1434"/>
            </a:xfrm>
          </p:grpSpPr>
          <p:grpSp>
            <p:nvGrpSpPr>
              <p:cNvPr id="11274" name="Group 43"/>
              <p:cNvGrpSpPr>
                <a:grpSpLocks/>
              </p:cNvGrpSpPr>
              <p:nvPr/>
            </p:nvGrpSpPr>
            <p:grpSpPr bwMode="auto">
              <a:xfrm>
                <a:off x="2688" y="2160"/>
                <a:ext cx="760" cy="601"/>
                <a:chOff x="2780" y="1873"/>
                <a:chExt cx="760" cy="601"/>
              </a:xfrm>
            </p:grpSpPr>
            <p:sp>
              <p:nvSpPr>
                <p:cNvPr id="11286" name="Rectangle 44"/>
                <p:cNvSpPr>
                  <a:spLocks noChangeArrowheads="1"/>
                </p:cNvSpPr>
                <p:nvPr/>
              </p:nvSpPr>
              <p:spPr bwMode="auto">
                <a:xfrm>
                  <a:off x="2976" y="2358"/>
                  <a:ext cx="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en-US" b="1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87" name="Rectangle 45"/>
                <p:cNvSpPr>
                  <a:spLocks noChangeArrowheads="1"/>
                </p:cNvSpPr>
                <p:nvPr/>
              </p:nvSpPr>
              <p:spPr bwMode="auto">
                <a:xfrm>
                  <a:off x="2780" y="1873"/>
                  <a:ext cx="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b="1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88" name="Rectangle 46"/>
                <p:cNvSpPr>
                  <a:spLocks noChangeArrowheads="1"/>
                </p:cNvSpPr>
                <p:nvPr/>
              </p:nvSpPr>
              <p:spPr bwMode="auto">
                <a:xfrm>
                  <a:off x="3492" y="1895"/>
                  <a:ext cx="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b="1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275" name="Group 47"/>
              <p:cNvGrpSpPr>
                <a:grpSpLocks/>
              </p:cNvGrpSpPr>
              <p:nvPr/>
            </p:nvGrpSpPr>
            <p:grpSpPr bwMode="auto">
              <a:xfrm>
                <a:off x="2208" y="1728"/>
                <a:ext cx="1489" cy="1014"/>
                <a:chOff x="2286" y="1488"/>
                <a:chExt cx="1489" cy="1014"/>
              </a:xfrm>
            </p:grpSpPr>
            <p:sp>
              <p:nvSpPr>
                <p:cNvPr id="11277" name="Line 48"/>
                <p:cNvSpPr>
                  <a:spLocks noChangeShapeType="1"/>
                </p:cNvSpPr>
                <p:nvPr/>
              </p:nvSpPr>
              <p:spPr bwMode="auto">
                <a:xfrm>
                  <a:off x="2446" y="2339"/>
                  <a:ext cx="1171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78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446" y="1715"/>
                  <a:ext cx="778" cy="624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79" name="Line 50"/>
                <p:cNvSpPr>
                  <a:spLocks noChangeShapeType="1"/>
                </p:cNvSpPr>
                <p:nvPr/>
              </p:nvSpPr>
              <p:spPr bwMode="auto">
                <a:xfrm>
                  <a:off x="3224" y="1715"/>
                  <a:ext cx="393" cy="624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80" name="Oval 51"/>
                <p:cNvSpPr>
                  <a:spLocks noChangeArrowheads="1"/>
                </p:cNvSpPr>
                <p:nvPr/>
              </p:nvSpPr>
              <p:spPr bwMode="auto">
                <a:xfrm>
                  <a:off x="2430" y="2318"/>
                  <a:ext cx="33" cy="41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1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81" name="Rectangle 52"/>
                <p:cNvSpPr>
                  <a:spLocks noChangeArrowheads="1"/>
                </p:cNvSpPr>
                <p:nvPr/>
              </p:nvSpPr>
              <p:spPr bwMode="auto">
                <a:xfrm>
                  <a:off x="2286" y="2288"/>
                  <a:ext cx="99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</a:p>
              </p:txBody>
            </p:sp>
            <p:sp>
              <p:nvSpPr>
                <p:cNvPr id="11282" name="Oval 53"/>
                <p:cNvSpPr>
                  <a:spLocks noChangeArrowheads="1"/>
                </p:cNvSpPr>
                <p:nvPr/>
              </p:nvSpPr>
              <p:spPr bwMode="auto">
                <a:xfrm>
                  <a:off x="3600" y="2318"/>
                  <a:ext cx="33" cy="41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1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83" name="Rectangle 54"/>
                <p:cNvSpPr>
                  <a:spLocks noChangeArrowheads="1"/>
                </p:cNvSpPr>
                <p:nvPr/>
              </p:nvSpPr>
              <p:spPr bwMode="auto">
                <a:xfrm>
                  <a:off x="3685" y="2308"/>
                  <a:ext cx="9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</a:p>
              </p:txBody>
            </p:sp>
            <p:sp>
              <p:nvSpPr>
                <p:cNvPr id="11284" name="Oval 55"/>
                <p:cNvSpPr>
                  <a:spLocks noChangeArrowheads="1"/>
                </p:cNvSpPr>
                <p:nvPr/>
              </p:nvSpPr>
              <p:spPr bwMode="auto">
                <a:xfrm>
                  <a:off x="3207" y="1695"/>
                  <a:ext cx="33" cy="4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1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85" name="Rectangle 56"/>
                <p:cNvSpPr>
                  <a:spLocks noChangeArrowheads="1"/>
                </p:cNvSpPr>
                <p:nvPr/>
              </p:nvSpPr>
              <p:spPr bwMode="auto">
                <a:xfrm>
                  <a:off x="3207" y="1488"/>
                  <a:ext cx="117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</a:p>
              </p:txBody>
            </p:sp>
          </p:grpSp>
          <p:sp>
            <p:nvSpPr>
              <p:cNvPr id="11276" name="Text Box 57"/>
              <p:cNvSpPr txBox="1">
                <a:spLocks noChangeArrowheads="1"/>
              </p:cNvSpPr>
              <p:nvPr/>
            </p:nvSpPr>
            <p:spPr bwMode="auto">
              <a:xfrm>
                <a:off x="2688" y="2832"/>
                <a:ext cx="336" cy="33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  <a:cs typeface="Times New Roman" pitchFamily="18" charset="0"/>
                  </a:rPr>
                  <a:t>b)</a:t>
                </a:r>
              </a:p>
            </p:txBody>
          </p:sp>
        </p:grpSp>
      </p:grpSp>
      <p:sp>
        <p:nvSpPr>
          <p:cNvPr id="33854" name="AutoShape 62"/>
          <p:cNvSpPr>
            <a:spLocks noChangeArrowheads="1"/>
          </p:cNvSpPr>
          <p:nvPr/>
        </p:nvSpPr>
        <p:spPr bwMode="auto">
          <a:xfrm>
            <a:off x="533400" y="1143000"/>
            <a:ext cx="533400" cy="4572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?2</a:t>
            </a:r>
          </a:p>
        </p:txBody>
      </p:sp>
    </p:spTree>
    <p:extLst>
      <p:ext uri="{BB962C8B-B14F-4D97-AF65-F5344CB8AC3E}">
        <p14:creationId xmlns:p14="http://schemas.microsoft.com/office/powerpoint/2010/main" val="3798796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8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2809881"/>
            <a:ext cx="2514600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cs typeface="Times New Roman" pitchFamily="18" charset="0"/>
              </a:rPr>
              <a:t> Hình a), b)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996957" y="381002"/>
            <a:ext cx="8047387" cy="2367106"/>
            <a:chOff x="288" y="1392"/>
            <a:chExt cx="5226" cy="1954"/>
          </a:xfrm>
        </p:grpSpPr>
        <p:grpSp>
          <p:nvGrpSpPr>
            <p:cNvPr id="12311" name="Group 4"/>
            <p:cNvGrpSpPr>
              <a:grpSpLocks/>
            </p:cNvGrpSpPr>
            <p:nvPr/>
          </p:nvGrpSpPr>
          <p:grpSpPr bwMode="auto">
            <a:xfrm>
              <a:off x="288" y="1518"/>
              <a:ext cx="1861" cy="1790"/>
              <a:chOff x="288" y="1518"/>
              <a:chExt cx="1861" cy="1790"/>
            </a:xfrm>
          </p:grpSpPr>
          <p:grpSp>
            <p:nvGrpSpPr>
              <p:cNvPr id="12345" name="Group 5"/>
              <p:cNvGrpSpPr>
                <a:grpSpLocks/>
              </p:cNvGrpSpPr>
              <p:nvPr/>
            </p:nvGrpSpPr>
            <p:grpSpPr bwMode="auto">
              <a:xfrm>
                <a:off x="531" y="1958"/>
                <a:ext cx="1139" cy="1061"/>
                <a:chOff x="526" y="1832"/>
                <a:chExt cx="1139" cy="1061"/>
              </a:xfrm>
            </p:grpSpPr>
            <p:sp>
              <p:nvSpPr>
                <p:cNvPr id="12358" name="Rectangle 6"/>
                <p:cNvSpPr>
                  <a:spLocks noChangeArrowheads="1"/>
                </p:cNvSpPr>
                <p:nvPr/>
              </p:nvSpPr>
              <p:spPr bwMode="auto">
                <a:xfrm>
                  <a:off x="1152" y="2588"/>
                  <a:ext cx="10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8</a:t>
                  </a:r>
                </a:p>
              </p:txBody>
            </p:sp>
            <p:sp>
              <p:nvSpPr>
                <p:cNvPr id="12359" name="Rectangle 7"/>
                <p:cNvSpPr>
                  <a:spLocks noChangeArrowheads="1"/>
                </p:cNvSpPr>
                <p:nvPr/>
              </p:nvSpPr>
              <p:spPr bwMode="auto">
                <a:xfrm>
                  <a:off x="526" y="1958"/>
                  <a:ext cx="10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  <p:sp>
              <p:nvSpPr>
                <p:cNvPr id="12360" name="Rectangle 8"/>
                <p:cNvSpPr>
                  <a:spLocks noChangeArrowheads="1"/>
                </p:cNvSpPr>
                <p:nvPr/>
              </p:nvSpPr>
              <p:spPr bwMode="auto">
                <a:xfrm>
                  <a:off x="1565" y="1832"/>
                  <a:ext cx="10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</a:p>
              </p:txBody>
            </p:sp>
          </p:grpSp>
          <p:grpSp>
            <p:nvGrpSpPr>
              <p:cNvPr id="12346" name="Group 9"/>
              <p:cNvGrpSpPr>
                <a:grpSpLocks/>
              </p:cNvGrpSpPr>
              <p:nvPr/>
            </p:nvGrpSpPr>
            <p:grpSpPr bwMode="auto">
              <a:xfrm>
                <a:off x="288" y="1518"/>
                <a:ext cx="1861" cy="1511"/>
                <a:chOff x="270" y="1351"/>
                <a:chExt cx="1861" cy="1511"/>
              </a:xfrm>
            </p:grpSpPr>
            <p:sp>
              <p:nvSpPr>
                <p:cNvPr id="12348" name="Line 10"/>
                <p:cNvSpPr>
                  <a:spLocks noChangeShapeType="1"/>
                </p:cNvSpPr>
                <p:nvPr/>
              </p:nvSpPr>
              <p:spPr bwMode="auto">
                <a:xfrm>
                  <a:off x="424" y="2570"/>
                  <a:ext cx="1655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2349" name="Group 11"/>
                <p:cNvGrpSpPr>
                  <a:grpSpLocks/>
                </p:cNvGrpSpPr>
                <p:nvPr/>
              </p:nvGrpSpPr>
              <p:grpSpPr bwMode="auto">
                <a:xfrm>
                  <a:off x="270" y="1351"/>
                  <a:ext cx="1861" cy="1511"/>
                  <a:chOff x="270" y="1351"/>
                  <a:chExt cx="1861" cy="1511"/>
                </a:xfrm>
              </p:grpSpPr>
              <p:sp>
                <p:nvSpPr>
                  <p:cNvPr id="12350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4" y="1645"/>
                    <a:ext cx="501" cy="925"/>
                  </a:xfrm>
                  <a:prstGeom prst="line">
                    <a:avLst/>
                  </a:prstGeom>
                  <a:noFill/>
                  <a:ln w="2857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5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925" y="1645"/>
                    <a:ext cx="1154" cy="925"/>
                  </a:xfrm>
                  <a:prstGeom prst="line">
                    <a:avLst/>
                  </a:prstGeom>
                  <a:noFill/>
                  <a:ln w="2857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52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407" y="2550"/>
                    <a:ext cx="33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5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70" y="2557"/>
                    <a:ext cx="133" cy="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</a:p>
                </p:txBody>
              </p:sp>
              <p:sp>
                <p:nvSpPr>
                  <p:cNvPr id="12354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062" y="2550"/>
                    <a:ext cx="33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5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2548"/>
                    <a:ext cx="133" cy="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12356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908" y="1625"/>
                    <a:ext cx="34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5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13" y="1351"/>
                    <a:ext cx="145" cy="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</a:p>
                </p:txBody>
              </p:sp>
            </p:grpSp>
          </p:grpSp>
          <p:sp>
            <p:nvSpPr>
              <p:cNvPr id="12347" name="Text Box 20"/>
              <p:cNvSpPr txBox="1">
                <a:spLocks noChangeArrowheads="1"/>
              </p:cNvSpPr>
              <p:nvPr/>
            </p:nvSpPr>
            <p:spPr bwMode="auto">
              <a:xfrm>
                <a:off x="720" y="2927"/>
                <a:ext cx="336" cy="38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Times New Roman" pitchFamily="18" charset="0"/>
                  </a:rPr>
                  <a:t>a)</a:t>
                </a:r>
              </a:p>
            </p:txBody>
          </p:sp>
        </p:grpSp>
        <p:grpSp>
          <p:nvGrpSpPr>
            <p:cNvPr id="12312" name="Group 21"/>
            <p:cNvGrpSpPr>
              <a:grpSpLocks/>
            </p:cNvGrpSpPr>
            <p:nvPr/>
          </p:nvGrpSpPr>
          <p:grpSpPr bwMode="auto">
            <a:xfrm>
              <a:off x="3649" y="1392"/>
              <a:ext cx="1865" cy="1954"/>
              <a:chOff x="3649" y="1392"/>
              <a:chExt cx="1865" cy="1954"/>
            </a:xfrm>
          </p:grpSpPr>
          <p:grpSp>
            <p:nvGrpSpPr>
              <p:cNvPr id="12329" name="Group 22"/>
              <p:cNvGrpSpPr>
                <a:grpSpLocks/>
              </p:cNvGrpSpPr>
              <p:nvPr/>
            </p:nvGrpSpPr>
            <p:grpSpPr bwMode="auto">
              <a:xfrm>
                <a:off x="3984" y="1518"/>
                <a:ext cx="937" cy="1306"/>
                <a:chOff x="4109" y="1218"/>
                <a:chExt cx="937" cy="1306"/>
              </a:xfrm>
            </p:grpSpPr>
            <p:sp>
              <p:nvSpPr>
                <p:cNvPr id="12342" name="Rectangle 23"/>
                <p:cNvSpPr>
                  <a:spLocks noChangeArrowheads="1"/>
                </p:cNvSpPr>
                <p:nvPr/>
              </p:nvSpPr>
              <p:spPr bwMode="auto">
                <a:xfrm>
                  <a:off x="4109" y="1946"/>
                  <a:ext cx="10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</a:p>
              </p:txBody>
            </p:sp>
            <p:sp>
              <p:nvSpPr>
                <p:cNvPr id="12343" name="Rectangle 24"/>
                <p:cNvSpPr>
                  <a:spLocks noChangeArrowheads="1"/>
                </p:cNvSpPr>
                <p:nvPr/>
              </p:nvSpPr>
              <p:spPr bwMode="auto">
                <a:xfrm>
                  <a:off x="4946" y="2219"/>
                  <a:ext cx="10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  <p:sp>
              <p:nvSpPr>
                <p:cNvPr id="12344" name="Rectangle 25"/>
                <p:cNvSpPr>
                  <a:spLocks noChangeArrowheads="1"/>
                </p:cNvSpPr>
                <p:nvPr/>
              </p:nvSpPr>
              <p:spPr bwMode="auto">
                <a:xfrm>
                  <a:off x="4695" y="1218"/>
                  <a:ext cx="10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</a:p>
              </p:txBody>
            </p:sp>
          </p:grpSp>
          <p:grpSp>
            <p:nvGrpSpPr>
              <p:cNvPr id="12330" name="Group 26"/>
              <p:cNvGrpSpPr>
                <a:grpSpLocks/>
              </p:cNvGrpSpPr>
              <p:nvPr/>
            </p:nvGrpSpPr>
            <p:grpSpPr bwMode="auto">
              <a:xfrm>
                <a:off x="3649" y="1392"/>
                <a:ext cx="1865" cy="1836"/>
                <a:chOff x="3737" y="1104"/>
                <a:chExt cx="1865" cy="1836"/>
              </a:xfrm>
            </p:grpSpPr>
            <p:sp>
              <p:nvSpPr>
                <p:cNvPr id="12332" name="Rectangle 27"/>
                <p:cNvSpPr>
                  <a:spLocks noChangeArrowheads="1"/>
                </p:cNvSpPr>
                <p:nvPr/>
              </p:nvSpPr>
              <p:spPr bwMode="auto">
                <a:xfrm>
                  <a:off x="4445" y="2635"/>
                  <a:ext cx="67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</a:p>
              </p:txBody>
            </p:sp>
            <p:grpSp>
              <p:nvGrpSpPr>
                <p:cNvPr id="12333" name="Group 28"/>
                <p:cNvGrpSpPr>
                  <a:grpSpLocks/>
                </p:cNvGrpSpPr>
                <p:nvPr/>
              </p:nvGrpSpPr>
              <p:grpSpPr bwMode="auto">
                <a:xfrm>
                  <a:off x="3901" y="1313"/>
                  <a:ext cx="1496" cy="1307"/>
                  <a:chOff x="3901" y="1313"/>
                  <a:chExt cx="1496" cy="1307"/>
                </a:xfrm>
              </p:grpSpPr>
              <p:sp>
                <p:nvSpPr>
                  <p:cNvPr id="1233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917" y="1333"/>
                    <a:ext cx="594" cy="1267"/>
                  </a:xfrm>
                  <a:prstGeom prst="line">
                    <a:avLst/>
                  </a:prstGeom>
                  <a:noFill/>
                  <a:ln w="2857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37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11" y="1816"/>
                    <a:ext cx="869" cy="784"/>
                  </a:xfrm>
                  <a:prstGeom prst="line">
                    <a:avLst/>
                  </a:prstGeom>
                  <a:noFill/>
                  <a:ln w="2857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3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917" y="1333"/>
                    <a:ext cx="1463" cy="483"/>
                  </a:xfrm>
                  <a:prstGeom prst="line">
                    <a:avLst/>
                  </a:prstGeom>
                  <a:noFill/>
                  <a:ln w="2857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39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3901" y="1313"/>
                    <a:ext cx="33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40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4494" y="2580"/>
                    <a:ext cx="34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41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5363" y="1796"/>
                    <a:ext cx="34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2334" name="Rectangle 35"/>
                <p:cNvSpPr>
                  <a:spLocks noChangeArrowheads="1"/>
                </p:cNvSpPr>
                <p:nvPr/>
              </p:nvSpPr>
              <p:spPr bwMode="auto">
                <a:xfrm>
                  <a:off x="5457" y="1737"/>
                  <a:ext cx="145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</a:p>
              </p:txBody>
            </p:sp>
            <p:sp>
              <p:nvSpPr>
                <p:cNvPr id="12335" name="Rectangle 36"/>
                <p:cNvSpPr>
                  <a:spLocks noChangeArrowheads="1"/>
                </p:cNvSpPr>
                <p:nvPr/>
              </p:nvSpPr>
              <p:spPr bwMode="auto">
                <a:xfrm>
                  <a:off x="3737" y="1104"/>
                  <a:ext cx="145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</p:grpSp>
          <p:sp>
            <p:nvSpPr>
              <p:cNvPr id="12331" name="Text Box 37"/>
              <p:cNvSpPr txBox="1">
                <a:spLocks noChangeArrowheads="1"/>
              </p:cNvSpPr>
              <p:nvPr/>
            </p:nvSpPr>
            <p:spPr bwMode="auto">
              <a:xfrm>
                <a:off x="4599" y="2965"/>
                <a:ext cx="336" cy="38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Times New Roman" pitchFamily="18" charset="0"/>
                  </a:rPr>
                  <a:t>c)</a:t>
                </a:r>
              </a:p>
            </p:txBody>
          </p:sp>
        </p:grpSp>
        <p:grpSp>
          <p:nvGrpSpPr>
            <p:cNvPr id="12313" name="Group 38"/>
            <p:cNvGrpSpPr>
              <a:grpSpLocks/>
            </p:cNvGrpSpPr>
            <p:nvPr/>
          </p:nvGrpSpPr>
          <p:grpSpPr bwMode="auto">
            <a:xfrm>
              <a:off x="2240" y="1644"/>
              <a:ext cx="1478" cy="1702"/>
              <a:chOff x="2240" y="1644"/>
              <a:chExt cx="1478" cy="1702"/>
            </a:xfrm>
          </p:grpSpPr>
          <p:grpSp>
            <p:nvGrpSpPr>
              <p:cNvPr id="12314" name="Group 39"/>
              <p:cNvGrpSpPr>
                <a:grpSpLocks/>
              </p:cNvGrpSpPr>
              <p:nvPr/>
            </p:nvGrpSpPr>
            <p:grpSpPr bwMode="auto">
              <a:xfrm>
                <a:off x="2688" y="1958"/>
                <a:ext cx="812" cy="991"/>
                <a:chOff x="2780" y="1671"/>
                <a:chExt cx="812" cy="991"/>
              </a:xfrm>
            </p:grpSpPr>
            <p:sp>
              <p:nvSpPr>
                <p:cNvPr id="12326" name="Rectangle 40"/>
                <p:cNvSpPr>
                  <a:spLocks noChangeArrowheads="1"/>
                </p:cNvSpPr>
                <p:nvPr/>
              </p:nvSpPr>
              <p:spPr bwMode="auto">
                <a:xfrm>
                  <a:off x="2976" y="2357"/>
                  <a:ext cx="10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  <p:sp>
              <p:nvSpPr>
                <p:cNvPr id="12327" name="Rectangle 41"/>
                <p:cNvSpPr>
                  <a:spLocks noChangeArrowheads="1"/>
                </p:cNvSpPr>
                <p:nvPr/>
              </p:nvSpPr>
              <p:spPr bwMode="auto">
                <a:xfrm>
                  <a:off x="2780" y="1671"/>
                  <a:ext cx="10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12328" name="Rectangle 42"/>
                <p:cNvSpPr>
                  <a:spLocks noChangeArrowheads="1"/>
                </p:cNvSpPr>
                <p:nvPr/>
              </p:nvSpPr>
              <p:spPr bwMode="auto">
                <a:xfrm>
                  <a:off x="3492" y="1734"/>
                  <a:ext cx="10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>
                      <a:solidFill>
                        <a:srgbClr val="FF00FF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12315" name="Group 43"/>
              <p:cNvGrpSpPr>
                <a:grpSpLocks/>
              </p:cNvGrpSpPr>
              <p:nvPr/>
            </p:nvGrpSpPr>
            <p:grpSpPr bwMode="auto">
              <a:xfrm>
                <a:off x="2240" y="1644"/>
                <a:ext cx="1478" cy="1209"/>
                <a:chOff x="2318" y="1404"/>
                <a:chExt cx="1478" cy="1209"/>
              </a:xfrm>
            </p:grpSpPr>
            <p:sp>
              <p:nvSpPr>
                <p:cNvPr id="12317" name="Line 44"/>
                <p:cNvSpPr>
                  <a:spLocks noChangeShapeType="1"/>
                </p:cNvSpPr>
                <p:nvPr/>
              </p:nvSpPr>
              <p:spPr bwMode="auto">
                <a:xfrm>
                  <a:off x="2446" y="2339"/>
                  <a:ext cx="1171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18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446" y="1715"/>
                  <a:ext cx="778" cy="624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19" name="Line 46"/>
                <p:cNvSpPr>
                  <a:spLocks noChangeShapeType="1"/>
                </p:cNvSpPr>
                <p:nvPr/>
              </p:nvSpPr>
              <p:spPr bwMode="auto">
                <a:xfrm>
                  <a:off x="3224" y="1715"/>
                  <a:ext cx="393" cy="624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20" name="Oval 47"/>
                <p:cNvSpPr>
                  <a:spLocks noChangeArrowheads="1"/>
                </p:cNvSpPr>
                <p:nvPr/>
              </p:nvSpPr>
              <p:spPr bwMode="auto">
                <a:xfrm>
                  <a:off x="2430" y="2318"/>
                  <a:ext cx="33" cy="41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1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21" name="Rectangle 48"/>
                <p:cNvSpPr>
                  <a:spLocks noChangeArrowheads="1"/>
                </p:cNvSpPr>
                <p:nvPr/>
              </p:nvSpPr>
              <p:spPr bwMode="auto">
                <a:xfrm>
                  <a:off x="2318" y="2287"/>
                  <a:ext cx="122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</a:p>
              </p:txBody>
            </p:sp>
            <p:sp>
              <p:nvSpPr>
                <p:cNvPr id="12322" name="Oval 49"/>
                <p:cNvSpPr>
                  <a:spLocks noChangeArrowheads="1"/>
                </p:cNvSpPr>
                <p:nvPr/>
              </p:nvSpPr>
              <p:spPr bwMode="auto">
                <a:xfrm>
                  <a:off x="3600" y="2318"/>
                  <a:ext cx="33" cy="41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1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23" name="Rectangle 50"/>
                <p:cNvSpPr>
                  <a:spLocks noChangeArrowheads="1"/>
                </p:cNvSpPr>
                <p:nvPr/>
              </p:nvSpPr>
              <p:spPr bwMode="auto">
                <a:xfrm>
                  <a:off x="3685" y="2308"/>
                  <a:ext cx="11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</a:p>
              </p:txBody>
            </p:sp>
            <p:sp>
              <p:nvSpPr>
                <p:cNvPr id="12324" name="Oval 51"/>
                <p:cNvSpPr>
                  <a:spLocks noChangeArrowheads="1"/>
                </p:cNvSpPr>
                <p:nvPr/>
              </p:nvSpPr>
              <p:spPr bwMode="auto">
                <a:xfrm>
                  <a:off x="3207" y="1695"/>
                  <a:ext cx="33" cy="4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1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25" name="Rectangle 52"/>
                <p:cNvSpPr>
                  <a:spLocks noChangeArrowheads="1"/>
                </p:cNvSpPr>
                <p:nvPr/>
              </p:nvSpPr>
              <p:spPr bwMode="auto">
                <a:xfrm>
                  <a:off x="3207" y="1404"/>
                  <a:ext cx="145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</a:p>
              </p:txBody>
            </p:sp>
          </p:grpSp>
          <p:sp>
            <p:nvSpPr>
              <p:cNvPr id="12316" name="Text Box 53"/>
              <p:cNvSpPr txBox="1">
                <a:spLocks noChangeArrowheads="1"/>
              </p:cNvSpPr>
              <p:nvPr/>
            </p:nvSpPr>
            <p:spPr bwMode="auto">
              <a:xfrm>
                <a:off x="2688" y="2965"/>
                <a:ext cx="336" cy="38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Times New Roman" pitchFamily="18" charset="0"/>
                  </a:rPr>
                  <a:t>b)</a:t>
                </a:r>
              </a:p>
            </p:txBody>
          </p:sp>
        </p:grpSp>
      </p:grpSp>
      <p:sp>
        <p:nvSpPr>
          <p:cNvPr id="12292" name="Text Box 62"/>
          <p:cNvSpPr txBox="1">
            <a:spLocks noChangeArrowheads="1"/>
          </p:cNvSpPr>
          <p:nvPr/>
        </p:nvSpPr>
        <p:spPr bwMode="auto">
          <a:xfrm>
            <a:off x="381000" y="3876681"/>
            <a:ext cx="2590800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cs typeface="Times New Roman" pitchFamily="18" charset="0"/>
              </a:rPr>
              <a:t>Hình b), c)</a:t>
            </a:r>
          </a:p>
        </p:txBody>
      </p:sp>
      <p:sp>
        <p:nvSpPr>
          <p:cNvPr id="12293" name="Text Box 73"/>
          <p:cNvSpPr txBox="1">
            <a:spLocks noChangeArrowheads="1"/>
          </p:cNvSpPr>
          <p:nvPr/>
        </p:nvSpPr>
        <p:spPr bwMode="auto">
          <a:xfrm>
            <a:off x="457200" y="5105405"/>
            <a:ext cx="2438400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cs typeface="Times New Roman" pitchFamily="18" charset="0"/>
              </a:rPr>
              <a:t>Hình a), c)</a:t>
            </a:r>
          </a:p>
        </p:txBody>
      </p:sp>
      <p:sp>
        <p:nvSpPr>
          <p:cNvPr id="12294" name="Rectangle 84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0999"/>
                </a:srgbClr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Rectangle 85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0999"/>
                </a:srgbClr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Rectangle 86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FFFF99">
                  <a:alpha val="40999"/>
                </a:srgbClr>
              </a:gs>
              <a:gs pos="100000">
                <a:srgbClr val="6600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7" name="Rectangle 87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FFFF99">
                  <a:alpha val="40999"/>
                </a:srgbClr>
              </a:gs>
              <a:gs pos="100000">
                <a:srgbClr val="6600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930" name="Text Box 90"/>
          <p:cNvSpPr txBox="1">
            <a:spLocks noChangeArrowheads="1"/>
          </p:cNvSpPr>
          <p:nvPr/>
        </p:nvSpPr>
        <p:spPr bwMode="auto">
          <a:xfrm>
            <a:off x="152400" y="152405"/>
            <a:ext cx="2228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2. Áp dụng:</a:t>
            </a:r>
          </a:p>
        </p:txBody>
      </p:sp>
      <p:sp>
        <p:nvSpPr>
          <p:cNvPr id="12299" name="AutoShape 91"/>
          <p:cNvSpPr>
            <a:spLocks noChangeArrowheads="1"/>
          </p:cNvSpPr>
          <p:nvPr/>
        </p:nvSpPr>
        <p:spPr bwMode="auto">
          <a:xfrm>
            <a:off x="609600" y="762000"/>
            <a:ext cx="533400" cy="4572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?2</a:t>
            </a:r>
          </a:p>
        </p:txBody>
      </p:sp>
      <p:sp>
        <p:nvSpPr>
          <p:cNvPr id="35932" name="Text Box 92"/>
          <p:cNvSpPr txBox="1">
            <a:spLocks noChangeArrowheads="1"/>
          </p:cNvSpPr>
          <p:nvPr/>
        </p:nvSpPr>
        <p:spPr bwMode="auto">
          <a:xfrm>
            <a:off x="685800" y="3276605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∆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ABC     </a:t>
            </a: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∆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DFE vì:</a:t>
            </a:r>
          </a:p>
        </p:txBody>
      </p:sp>
      <p:sp>
        <p:nvSpPr>
          <p:cNvPr id="35933" name="Freeform 93"/>
          <p:cNvSpPr>
            <a:spLocks/>
          </p:cNvSpPr>
          <p:nvPr/>
        </p:nvSpPr>
        <p:spPr bwMode="auto">
          <a:xfrm>
            <a:off x="1676400" y="3429000"/>
            <a:ext cx="228600" cy="152400"/>
          </a:xfrm>
          <a:custGeom>
            <a:avLst/>
            <a:gdLst>
              <a:gd name="T0" fmla="*/ 2147483647 w 460"/>
              <a:gd name="T1" fmla="*/ 2147483647 h 151"/>
              <a:gd name="T2" fmla="*/ 2147483647 w 460"/>
              <a:gd name="T3" fmla="*/ 2147483647 h 151"/>
              <a:gd name="T4" fmla="*/ 2147483647 w 460"/>
              <a:gd name="T5" fmla="*/ 2147483647 h 151"/>
              <a:gd name="T6" fmla="*/ 0 w 460"/>
              <a:gd name="T7" fmla="*/ 2147483647 h 151"/>
              <a:gd name="T8" fmla="*/ 2147483647 w 460"/>
              <a:gd name="T9" fmla="*/ 2147483647 h 151"/>
              <a:gd name="T10" fmla="*/ 2147483647 w 460"/>
              <a:gd name="T11" fmla="*/ 2147483647 h 151"/>
              <a:gd name="T12" fmla="*/ 2147483647 w 460"/>
              <a:gd name="T13" fmla="*/ 2147483647 h 151"/>
              <a:gd name="T14" fmla="*/ 2147483647 w 460"/>
              <a:gd name="T15" fmla="*/ 2147483647 h 151"/>
              <a:gd name="T16" fmla="*/ 2147483647 w 460"/>
              <a:gd name="T17" fmla="*/ 2147483647 h 151"/>
              <a:gd name="T18" fmla="*/ 2147483647 w 460"/>
              <a:gd name="T19" fmla="*/ 2147483647 h 151"/>
              <a:gd name="T20" fmla="*/ 2147483647 w 460"/>
              <a:gd name="T21" fmla="*/ 2147483647 h 151"/>
              <a:gd name="T22" fmla="*/ 2147483647 w 460"/>
              <a:gd name="T23" fmla="*/ 2147483647 h 151"/>
              <a:gd name="T24" fmla="*/ 2147483647 w 460"/>
              <a:gd name="T25" fmla="*/ 2147483647 h 151"/>
              <a:gd name="T26" fmla="*/ 2147483647 w 460"/>
              <a:gd name="T27" fmla="*/ 2147483647 h 1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0"/>
              <a:gd name="T43" fmla="*/ 0 h 151"/>
              <a:gd name="T44" fmla="*/ 460 w 460"/>
              <a:gd name="T45" fmla="*/ 151 h 1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0" h="151">
                <a:moveTo>
                  <a:pt x="136" y="52"/>
                </a:moveTo>
                <a:cubicBezTo>
                  <a:pt x="121" y="33"/>
                  <a:pt x="106" y="14"/>
                  <a:pt x="91" y="7"/>
                </a:cubicBezTo>
                <a:cubicBezTo>
                  <a:pt x="76" y="0"/>
                  <a:pt x="60" y="0"/>
                  <a:pt x="45" y="7"/>
                </a:cubicBezTo>
                <a:cubicBezTo>
                  <a:pt x="30" y="14"/>
                  <a:pt x="0" y="29"/>
                  <a:pt x="0" y="52"/>
                </a:cubicBezTo>
                <a:cubicBezTo>
                  <a:pt x="0" y="75"/>
                  <a:pt x="15" y="136"/>
                  <a:pt x="45" y="143"/>
                </a:cubicBezTo>
                <a:cubicBezTo>
                  <a:pt x="75" y="150"/>
                  <a:pt x="143" y="112"/>
                  <a:pt x="181" y="97"/>
                </a:cubicBezTo>
                <a:cubicBezTo>
                  <a:pt x="219" y="82"/>
                  <a:pt x="242" y="67"/>
                  <a:pt x="272" y="52"/>
                </a:cubicBezTo>
                <a:cubicBezTo>
                  <a:pt x="302" y="37"/>
                  <a:pt x="340" y="14"/>
                  <a:pt x="363" y="7"/>
                </a:cubicBezTo>
                <a:cubicBezTo>
                  <a:pt x="386" y="0"/>
                  <a:pt x="393" y="0"/>
                  <a:pt x="408" y="7"/>
                </a:cubicBezTo>
                <a:cubicBezTo>
                  <a:pt x="423" y="14"/>
                  <a:pt x="446" y="37"/>
                  <a:pt x="453" y="52"/>
                </a:cubicBezTo>
                <a:cubicBezTo>
                  <a:pt x="460" y="67"/>
                  <a:pt x="460" y="82"/>
                  <a:pt x="453" y="97"/>
                </a:cubicBezTo>
                <a:cubicBezTo>
                  <a:pt x="446" y="112"/>
                  <a:pt x="423" y="135"/>
                  <a:pt x="408" y="143"/>
                </a:cubicBezTo>
                <a:cubicBezTo>
                  <a:pt x="393" y="151"/>
                  <a:pt x="378" y="151"/>
                  <a:pt x="363" y="143"/>
                </a:cubicBezTo>
                <a:cubicBezTo>
                  <a:pt x="348" y="135"/>
                  <a:pt x="325" y="105"/>
                  <a:pt x="317" y="9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934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833245"/>
              </p:ext>
            </p:extLst>
          </p:nvPr>
        </p:nvGraphicFramePr>
        <p:xfrm>
          <a:off x="3429000" y="3170237"/>
          <a:ext cx="23114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Equation" r:id="rId4" imgW="1269449" imgH="393529" progId="Equation.DSMT4">
                  <p:embed/>
                </p:oleObj>
              </mc:Choice>
              <mc:Fallback>
                <p:oleObj name="Equation" r:id="rId4" imgW="126944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170237"/>
                        <a:ext cx="231140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35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359676"/>
              </p:ext>
            </p:extLst>
          </p:nvPr>
        </p:nvGraphicFramePr>
        <p:xfrm>
          <a:off x="4976812" y="4267205"/>
          <a:ext cx="14859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Equation" r:id="rId6" imgW="825480" imgH="393480" progId="Equation.DSMT4">
                  <p:embed/>
                </p:oleObj>
              </mc:Choice>
              <mc:Fallback>
                <p:oleObj name="Equation" r:id="rId6" imgW="825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812" y="4267205"/>
                        <a:ext cx="14859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36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571152"/>
              </p:ext>
            </p:extLst>
          </p:nvPr>
        </p:nvGraphicFramePr>
        <p:xfrm>
          <a:off x="6424612" y="4283081"/>
          <a:ext cx="10858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Equation" r:id="rId8" imgW="583947" imgH="393529" progId="Equation.DSMT4">
                  <p:embed/>
                </p:oleObj>
              </mc:Choice>
              <mc:Fallback>
                <p:oleObj name="Equation" r:id="rId8" imgW="58394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2" y="4283081"/>
                        <a:ext cx="10858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37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765894"/>
              </p:ext>
            </p:extLst>
          </p:nvPr>
        </p:nvGraphicFramePr>
        <p:xfrm>
          <a:off x="7437445" y="4281493"/>
          <a:ext cx="147796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Equation" r:id="rId10" imgW="799920" imgH="393480" progId="Equation.DSMT4">
                  <p:embed/>
                </p:oleObj>
              </mc:Choice>
              <mc:Fallback>
                <p:oleObj name="Equation" r:id="rId10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445" y="4281493"/>
                        <a:ext cx="1477963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38" name="Text Box 98"/>
          <p:cNvSpPr txBox="1">
            <a:spLocks noChangeArrowheads="1"/>
          </p:cNvSpPr>
          <p:nvPr/>
        </p:nvSpPr>
        <p:spPr bwMode="auto">
          <a:xfrm>
            <a:off x="228607" y="4343405"/>
            <a:ext cx="4981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∆DEF không đồng dạng với ∆</a:t>
            </a: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IKH vì:</a:t>
            </a: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35940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881024"/>
              </p:ext>
            </p:extLst>
          </p:nvPr>
        </p:nvGraphicFramePr>
        <p:xfrm>
          <a:off x="5005388" y="5410205"/>
          <a:ext cx="139541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Equation" r:id="rId12" imgW="774360" imgH="393480" progId="Equation.DSMT4">
                  <p:embed/>
                </p:oleObj>
              </mc:Choice>
              <mc:Fallback>
                <p:oleObj name="Equation" r:id="rId12" imgW="774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5410205"/>
                        <a:ext cx="1395412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1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875671"/>
              </p:ext>
            </p:extLst>
          </p:nvPr>
        </p:nvGraphicFramePr>
        <p:xfrm>
          <a:off x="6381750" y="5410205"/>
          <a:ext cx="10858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Equation" r:id="rId14" imgW="583947" imgH="393529" progId="Equation.DSMT4">
                  <p:embed/>
                </p:oleObj>
              </mc:Choice>
              <mc:Fallback>
                <p:oleObj name="Equation" r:id="rId14" imgW="58394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5410205"/>
                        <a:ext cx="10858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953110"/>
              </p:ext>
            </p:extLst>
          </p:nvPr>
        </p:nvGraphicFramePr>
        <p:xfrm>
          <a:off x="7437445" y="5410206"/>
          <a:ext cx="147796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Equation" r:id="rId16" imgW="799920" imgH="393480" progId="Equation.DSMT4">
                  <p:embed/>
                </p:oleObj>
              </mc:Choice>
              <mc:Fallback>
                <p:oleObj name="Equation" r:id="rId16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445" y="5410206"/>
                        <a:ext cx="1477963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" name="Text Box 103"/>
          <p:cNvSpPr txBox="1">
            <a:spLocks noChangeArrowheads="1"/>
          </p:cNvSpPr>
          <p:nvPr/>
        </p:nvSpPr>
        <p:spPr bwMode="auto">
          <a:xfrm>
            <a:off x="228600" y="5562605"/>
            <a:ext cx="4905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∆ABC không đồng dạng với ∆</a:t>
            </a:r>
            <a:r>
              <a:rPr lang="en-US" sz="2400" smtClean="0">
                <a:solidFill>
                  <a:srgbClr val="000000"/>
                </a:solidFill>
                <a:cs typeface="Times New Roman" pitchFamily="18" charset="0"/>
              </a:rPr>
              <a:t>IKH vì:</a:t>
            </a: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9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5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5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5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5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5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5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32" grpId="0"/>
      <p:bldP spid="35933" grpId="0" animBg="1"/>
      <p:bldP spid="35938" grpId="0"/>
      <p:bldP spid="359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>
                <a:alpha val="28000"/>
              </a:scheme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>
                <a:alpha val="28000"/>
              </a:scheme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>
                <a:alpha val="28000"/>
              </a:scheme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>
                <a:alpha val="28000"/>
              </a:scheme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99"/>
            </a:gs>
            <a:gs pos="100000">
              <a:srgbClr val="FF3399">
                <a:alpha val="28000"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rgbClr val="FF339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66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99"/>
            </a:gs>
            <a:gs pos="100000">
              <a:srgbClr val="FF3399">
                <a:alpha val="28000"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rgbClr val="FF339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66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1566</Words>
  <Application>Microsoft Office PowerPoint</Application>
  <PresentationFormat>On-screen Show (4:3)</PresentationFormat>
  <Paragraphs>411</Paragraphs>
  <Slides>22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Office Theme</vt:lpstr>
      <vt:lpstr>1_Default Design</vt:lpstr>
      <vt:lpstr>Default Design</vt:lpstr>
      <vt:lpstr>2_Default Design</vt:lpstr>
      <vt:lpstr>3_Default Design</vt:lpstr>
      <vt:lpstr>4_Default Design</vt:lpstr>
      <vt:lpstr>5_Default Design</vt:lpstr>
      <vt:lpstr>1_Office Theme</vt:lpstr>
      <vt:lpstr>6_Default Design</vt:lpstr>
      <vt:lpstr>2_Office Theme</vt:lpstr>
      <vt:lpstr>Equation</vt:lpstr>
      <vt:lpstr>CorelDRAW.Graphic.12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created xsi:type="dcterms:W3CDTF">2020-04-21T10:14:22Z</dcterms:created>
  <dcterms:modified xsi:type="dcterms:W3CDTF">2020-04-24T03:28:46Z</dcterms:modified>
</cp:coreProperties>
</file>